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0"/>
  </p:notesMasterIdLst>
  <p:sldIdLst>
    <p:sldId id="285" r:id="rId2"/>
    <p:sldId id="258" r:id="rId3"/>
    <p:sldId id="264" r:id="rId4"/>
    <p:sldId id="267" r:id="rId5"/>
    <p:sldId id="649" r:id="rId6"/>
    <p:sldId id="653" r:id="rId7"/>
    <p:sldId id="654" r:id="rId8"/>
    <p:sldId id="281" r:id="rId9"/>
    <p:sldId id="644" r:id="rId10"/>
    <p:sldId id="282" r:id="rId11"/>
    <p:sldId id="283" r:id="rId12"/>
    <p:sldId id="276" r:id="rId13"/>
    <p:sldId id="652" r:id="rId14"/>
    <p:sldId id="650" r:id="rId15"/>
    <p:sldId id="651" r:id="rId16"/>
    <p:sldId id="271" r:id="rId17"/>
    <p:sldId id="648" r:id="rId18"/>
    <p:sldId id="3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73E26-3596-DB4A-A388-0F5058BD63E5}" type="datetimeFigureOut">
              <a:rPr lang="en-EG" smtClean="0"/>
              <a:t>12/09/2023</a:t>
            </a:fld>
            <a:endParaRPr lang="en-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C5EBF-EFAA-9842-A5C7-3ACA1AA4B25B}" type="slidenum">
              <a:rPr lang="en-EG" smtClean="0"/>
              <a:t>‹#›</a:t>
            </a:fld>
            <a:endParaRPr lang="en-EG"/>
          </a:p>
        </p:txBody>
      </p:sp>
    </p:spTree>
    <p:extLst>
      <p:ext uri="{BB962C8B-B14F-4D97-AF65-F5344CB8AC3E}">
        <p14:creationId xmlns:p14="http://schemas.microsoft.com/office/powerpoint/2010/main" val="368620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A4079-083C-7444-A2D6-AE7807DB6914}" type="slidenum">
              <a:rPr lang="en-US" smtClean="0"/>
              <a:t>1</a:t>
            </a:fld>
            <a:endParaRPr lang="en-US"/>
          </a:p>
        </p:txBody>
      </p:sp>
    </p:spTree>
    <p:extLst>
      <p:ext uri="{BB962C8B-B14F-4D97-AF65-F5344CB8AC3E}">
        <p14:creationId xmlns:p14="http://schemas.microsoft.com/office/powerpoint/2010/main" val="385728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5F60A93-EA80-9549-A9E7-DC4F26469F46}"/>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B5E28347-AE3A-8041-8694-ACF9FFD233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BE215BB3-7133-A441-B8A7-84C47F53FE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BD924C2-27C6-EF4E-8D47-FCA1D8DC561F}" type="slidenum">
              <a:rPr lang="en-US" altLang="en-US"/>
              <a:pPr eaLnBrk="1" hangingPunct="1"/>
              <a:t>18</a:t>
            </a:fld>
            <a:endParaRPr lang="en-US" altLang="en-US"/>
          </a:p>
        </p:txBody>
      </p:sp>
    </p:spTree>
    <p:extLst>
      <p:ext uri="{BB962C8B-B14F-4D97-AF65-F5344CB8AC3E}">
        <p14:creationId xmlns:p14="http://schemas.microsoft.com/office/powerpoint/2010/main" val="338393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p>
        </p:txBody>
      </p:sp>
      <p:sp>
        <p:nvSpPr>
          <p:cNvPr id="4" name="Slide Number Placeholder 3"/>
          <p:cNvSpPr>
            <a:spLocks noGrp="1"/>
          </p:cNvSpPr>
          <p:nvPr>
            <p:ph type="sldNum" sz="quarter" idx="5"/>
          </p:nvPr>
        </p:nvSpPr>
        <p:spPr/>
        <p:txBody>
          <a:bodyPr/>
          <a:lstStyle/>
          <a:p>
            <a:fld id="{29CACDC5-88E5-4146-B32B-B6BEB01184B5}" type="slidenum">
              <a:rPr lang="en-EG" smtClean="0"/>
              <a:t>5</a:t>
            </a:fld>
            <a:endParaRPr lang="en-EG"/>
          </a:p>
        </p:txBody>
      </p:sp>
    </p:spTree>
    <p:extLst>
      <p:ext uri="{BB962C8B-B14F-4D97-AF65-F5344CB8AC3E}">
        <p14:creationId xmlns:p14="http://schemas.microsoft.com/office/powerpoint/2010/main" val="346144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p>
        </p:txBody>
      </p:sp>
      <p:sp>
        <p:nvSpPr>
          <p:cNvPr id="4" name="Slide Number Placeholder 3"/>
          <p:cNvSpPr>
            <a:spLocks noGrp="1"/>
          </p:cNvSpPr>
          <p:nvPr>
            <p:ph type="sldNum" sz="quarter" idx="5"/>
          </p:nvPr>
        </p:nvSpPr>
        <p:spPr/>
        <p:txBody>
          <a:bodyPr/>
          <a:lstStyle/>
          <a:p>
            <a:fld id="{29CACDC5-88E5-4146-B32B-B6BEB01184B5}" type="slidenum">
              <a:rPr lang="en-EG" smtClean="0"/>
              <a:t>6</a:t>
            </a:fld>
            <a:endParaRPr lang="en-EG"/>
          </a:p>
        </p:txBody>
      </p:sp>
    </p:spTree>
    <p:extLst>
      <p:ext uri="{BB962C8B-B14F-4D97-AF65-F5344CB8AC3E}">
        <p14:creationId xmlns:p14="http://schemas.microsoft.com/office/powerpoint/2010/main" val="129975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p>
        </p:txBody>
      </p:sp>
      <p:sp>
        <p:nvSpPr>
          <p:cNvPr id="4" name="Slide Number Placeholder 3"/>
          <p:cNvSpPr>
            <a:spLocks noGrp="1"/>
          </p:cNvSpPr>
          <p:nvPr>
            <p:ph type="sldNum" sz="quarter" idx="5"/>
          </p:nvPr>
        </p:nvSpPr>
        <p:spPr/>
        <p:txBody>
          <a:bodyPr/>
          <a:lstStyle/>
          <a:p>
            <a:fld id="{29CACDC5-88E5-4146-B32B-B6BEB01184B5}" type="slidenum">
              <a:rPr lang="en-EG" smtClean="0"/>
              <a:t>7</a:t>
            </a:fld>
            <a:endParaRPr lang="en-EG"/>
          </a:p>
        </p:txBody>
      </p:sp>
    </p:spTree>
    <p:extLst>
      <p:ext uri="{BB962C8B-B14F-4D97-AF65-F5344CB8AC3E}">
        <p14:creationId xmlns:p14="http://schemas.microsoft.com/office/powerpoint/2010/main" val="124274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A4079-083C-7444-A2D6-AE7807DB6914}" type="slidenum">
              <a:rPr lang="en-US" smtClean="0"/>
              <a:t>8</a:t>
            </a:fld>
            <a:endParaRPr lang="en-US"/>
          </a:p>
        </p:txBody>
      </p:sp>
    </p:spTree>
    <p:extLst>
      <p:ext uri="{BB962C8B-B14F-4D97-AF65-F5344CB8AC3E}">
        <p14:creationId xmlns:p14="http://schemas.microsoft.com/office/powerpoint/2010/main" val="286296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A4079-083C-7444-A2D6-AE7807DB6914}" type="slidenum">
              <a:rPr lang="en-US" smtClean="0"/>
              <a:t>10</a:t>
            </a:fld>
            <a:endParaRPr lang="en-US"/>
          </a:p>
        </p:txBody>
      </p:sp>
    </p:spTree>
    <p:extLst>
      <p:ext uri="{BB962C8B-B14F-4D97-AF65-F5344CB8AC3E}">
        <p14:creationId xmlns:p14="http://schemas.microsoft.com/office/powerpoint/2010/main" val="13763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p>
        </p:txBody>
      </p:sp>
      <p:sp>
        <p:nvSpPr>
          <p:cNvPr id="4" name="Slide Number Placeholder 3"/>
          <p:cNvSpPr>
            <a:spLocks noGrp="1"/>
          </p:cNvSpPr>
          <p:nvPr>
            <p:ph type="sldNum" sz="quarter" idx="5"/>
          </p:nvPr>
        </p:nvSpPr>
        <p:spPr/>
        <p:txBody>
          <a:bodyPr/>
          <a:lstStyle/>
          <a:p>
            <a:fld id="{29CACDC5-88E5-4146-B32B-B6BEB01184B5}" type="slidenum">
              <a:rPr lang="en-EG" smtClean="0"/>
              <a:t>12</a:t>
            </a:fld>
            <a:endParaRPr lang="en-EG"/>
          </a:p>
        </p:txBody>
      </p:sp>
    </p:spTree>
    <p:extLst>
      <p:ext uri="{BB962C8B-B14F-4D97-AF65-F5344CB8AC3E}">
        <p14:creationId xmlns:p14="http://schemas.microsoft.com/office/powerpoint/2010/main" val="315768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p>
        </p:txBody>
      </p:sp>
      <p:sp>
        <p:nvSpPr>
          <p:cNvPr id="4" name="Slide Number Placeholder 3"/>
          <p:cNvSpPr>
            <a:spLocks noGrp="1"/>
          </p:cNvSpPr>
          <p:nvPr>
            <p:ph type="sldNum" sz="quarter" idx="5"/>
          </p:nvPr>
        </p:nvSpPr>
        <p:spPr/>
        <p:txBody>
          <a:bodyPr/>
          <a:lstStyle/>
          <a:p>
            <a:fld id="{29CACDC5-88E5-4146-B32B-B6BEB01184B5}" type="slidenum">
              <a:rPr lang="en-EG" smtClean="0"/>
              <a:t>13</a:t>
            </a:fld>
            <a:endParaRPr lang="en-EG"/>
          </a:p>
        </p:txBody>
      </p:sp>
    </p:spTree>
    <p:extLst>
      <p:ext uri="{BB962C8B-B14F-4D97-AF65-F5344CB8AC3E}">
        <p14:creationId xmlns:p14="http://schemas.microsoft.com/office/powerpoint/2010/main" val="216945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p>
        </p:txBody>
      </p:sp>
      <p:sp>
        <p:nvSpPr>
          <p:cNvPr id="4" name="Slide Number Placeholder 3"/>
          <p:cNvSpPr>
            <a:spLocks noGrp="1"/>
          </p:cNvSpPr>
          <p:nvPr>
            <p:ph type="sldNum" sz="quarter" idx="5"/>
          </p:nvPr>
        </p:nvSpPr>
        <p:spPr/>
        <p:txBody>
          <a:bodyPr/>
          <a:lstStyle/>
          <a:p>
            <a:fld id="{29CACDC5-88E5-4146-B32B-B6BEB01184B5}" type="slidenum">
              <a:rPr lang="en-EG" smtClean="0"/>
              <a:t>16</a:t>
            </a:fld>
            <a:endParaRPr lang="en-EG"/>
          </a:p>
        </p:txBody>
      </p:sp>
    </p:spTree>
    <p:extLst>
      <p:ext uri="{BB962C8B-B14F-4D97-AF65-F5344CB8AC3E}">
        <p14:creationId xmlns:p14="http://schemas.microsoft.com/office/powerpoint/2010/main" val="334962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0325-9367-AE5E-9981-BB8E2C14B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9CD42-7208-4470-196E-6E2AA8F1F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2B69EA-EDA7-3139-D290-30634305C90B}"/>
              </a:ext>
            </a:extLst>
          </p:cNvPr>
          <p:cNvSpPr>
            <a:spLocks noGrp="1"/>
          </p:cNvSpPr>
          <p:nvPr>
            <p:ph type="dt" sz="half" idx="10"/>
          </p:nvPr>
        </p:nvSpPr>
        <p:spPr/>
        <p:txBody>
          <a:bodyPr/>
          <a:lstStyle/>
          <a:p>
            <a:fld id="{72345051-2045-45DA-935E-2E3CA1A69ADC}" type="datetimeFigureOut">
              <a:rPr lang="en-US" smtClean="0"/>
              <a:t>9/12/23</a:t>
            </a:fld>
            <a:endParaRPr lang="en-US" dirty="0"/>
          </a:p>
        </p:txBody>
      </p:sp>
      <p:sp>
        <p:nvSpPr>
          <p:cNvPr id="5" name="Footer Placeholder 4">
            <a:extLst>
              <a:ext uri="{FF2B5EF4-FFF2-40B4-BE49-F238E27FC236}">
                <a16:creationId xmlns:a16="http://schemas.microsoft.com/office/drawing/2014/main" id="{A5576424-F610-6023-B380-CC5D3BAB6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C7668-1DEB-C2E0-EBF2-2A60D60D91C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0064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9A64-ED8B-71B1-1B8E-57E67CA66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DC050-A942-E3F0-C7F7-8AB8113D7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B988E-6B45-7759-9852-F6EE48318D37}"/>
              </a:ext>
            </a:extLst>
          </p:cNvPr>
          <p:cNvSpPr>
            <a:spLocks noGrp="1"/>
          </p:cNvSpPr>
          <p:nvPr>
            <p:ph type="dt" sz="half" idx="10"/>
          </p:nvPr>
        </p:nvSpPr>
        <p:spPr/>
        <p:txBody>
          <a:bodyPr/>
          <a:lstStyle/>
          <a:p>
            <a:fld id="{72345051-2045-45DA-935E-2E3CA1A69ADC}" type="datetimeFigureOut">
              <a:rPr lang="en-US" smtClean="0"/>
              <a:t>9/12/23</a:t>
            </a:fld>
            <a:endParaRPr lang="en-US"/>
          </a:p>
        </p:txBody>
      </p:sp>
      <p:sp>
        <p:nvSpPr>
          <p:cNvPr id="5" name="Footer Placeholder 4">
            <a:extLst>
              <a:ext uri="{FF2B5EF4-FFF2-40B4-BE49-F238E27FC236}">
                <a16:creationId xmlns:a16="http://schemas.microsoft.com/office/drawing/2014/main" id="{577E050E-4B66-F135-3AE2-65C12777B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72008-1A83-50F6-55B3-26310F242EC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2340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4517A-9368-5D74-42BD-4BE56A07E7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100F2B-0970-4237-4CCA-6F33CE0FD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AEAD2-5D0D-209A-2AF3-21191C476D75}"/>
              </a:ext>
            </a:extLst>
          </p:cNvPr>
          <p:cNvSpPr>
            <a:spLocks noGrp="1"/>
          </p:cNvSpPr>
          <p:nvPr>
            <p:ph type="dt" sz="half" idx="10"/>
          </p:nvPr>
        </p:nvSpPr>
        <p:spPr/>
        <p:txBody>
          <a:bodyPr/>
          <a:lstStyle/>
          <a:p>
            <a:fld id="{72345051-2045-45DA-935E-2E3CA1A69ADC}" type="datetimeFigureOut">
              <a:rPr lang="en-US" smtClean="0"/>
              <a:t>9/12/23</a:t>
            </a:fld>
            <a:endParaRPr lang="en-US"/>
          </a:p>
        </p:txBody>
      </p:sp>
      <p:sp>
        <p:nvSpPr>
          <p:cNvPr id="5" name="Footer Placeholder 4">
            <a:extLst>
              <a:ext uri="{FF2B5EF4-FFF2-40B4-BE49-F238E27FC236}">
                <a16:creationId xmlns:a16="http://schemas.microsoft.com/office/drawing/2014/main" id="{874157FA-25F5-A662-7D3E-C50CC3FE7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75151-C586-97A4-C55C-36ACBDDB8A03}"/>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8434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6520-191B-3416-E9BA-F3C0000AC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8222A-9AC6-7423-DEB1-A1CA35591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31E00-E35C-8C00-FEC2-686B6A428372}"/>
              </a:ext>
            </a:extLst>
          </p:cNvPr>
          <p:cNvSpPr>
            <a:spLocks noGrp="1"/>
          </p:cNvSpPr>
          <p:nvPr>
            <p:ph type="dt" sz="half" idx="10"/>
          </p:nvPr>
        </p:nvSpPr>
        <p:spPr/>
        <p:txBody>
          <a:bodyPr/>
          <a:lstStyle/>
          <a:p>
            <a:fld id="{72345051-2045-45DA-935E-2E3CA1A69ADC}" type="datetimeFigureOut">
              <a:rPr lang="en-US" smtClean="0"/>
              <a:t>9/12/23</a:t>
            </a:fld>
            <a:endParaRPr lang="en-US"/>
          </a:p>
        </p:txBody>
      </p:sp>
      <p:sp>
        <p:nvSpPr>
          <p:cNvPr id="5" name="Footer Placeholder 4">
            <a:extLst>
              <a:ext uri="{FF2B5EF4-FFF2-40B4-BE49-F238E27FC236}">
                <a16:creationId xmlns:a16="http://schemas.microsoft.com/office/drawing/2014/main" id="{1A904F01-F658-79DF-0B92-224B0F08A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3AEB9-AB65-B4B5-25FA-C579D85E7BB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4976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4F4E-684F-C9FB-720E-351A726D7E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CC5B06-D532-B5A8-B6BD-EC951EE415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6C7007-0457-C942-C4CD-3D4872117842}"/>
              </a:ext>
            </a:extLst>
          </p:cNvPr>
          <p:cNvSpPr>
            <a:spLocks noGrp="1"/>
          </p:cNvSpPr>
          <p:nvPr>
            <p:ph type="dt" sz="half" idx="10"/>
          </p:nvPr>
        </p:nvSpPr>
        <p:spPr/>
        <p:txBody>
          <a:bodyPr/>
          <a:lstStyle/>
          <a:p>
            <a:fld id="{72345051-2045-45DA-935E-2E3CA1A69ADC}" type="datetimeFigureOut">
              <a:rPr lang="en-US" smtClean="0"/>
              <a:t>9/12/23</a:t>
            </a:fld>
            <a:endParaRPr lang="en-US"/>
          </a:p>
        </p:txBody>
      </p:sp>
      <p:sp>
        <p:nvSpPr>
          <p:cNvPr id="5" name="Footer Placeholder 4">
            <a:extLst>
              <a:ext uri="{FF2B5EF4-FFF2-40B4-BE49-F238E27FC236}">
                <a16:creationId xmlns:a16="http://schemas.microsoft.com/office/drawing/2014/main" id="{51AFAB48-1FB1-CA87-24C2-38B320ABB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786F2-6E14-75A4-E28C-85AE47B7812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5016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65FD-35BD-D62B-E9AE-03FDC5FD7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1E50-3D31-25EB-1466-A97671A67F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A102E4-776F-1E8A-83D3-292AB795A3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04A44-7B3C-A9CA-76F7-DD69DC098CA6}"/>
              </a:ext>
            </a:extLst>
          </p:cNvPr>
          <p:cNvSpPr>
            <a:spLocks noGrp="1"/>
          </p:cNvSpPr>
          <p:nvPr>
            <p:ph type="dt" sz="half" idx="10"/>
          </p:nvPr>
        </p:nvSpPr>
        <p:spPr/>
        <p:txBody>
          <a:bodyPr/>
          <a:lstStyle/>
          <a:p>
            <a:fld id="{72345051-2045-45DA-935E-2E3CA1A69ADC}" type="datetimeFigureOut">
              <a:rPr lang="en-US" smtClean="0"/>
              <a:t>9/12/23</a:t>
            </a:fld>
            <a:endParaRPr lang="en-US"/>
          </a:p>
        </p:txBody>
      </p:sp>
      <p:sp>
        <p:nvSpPr>
          <p:cNvPr id="6" name="Footer Placeholder 5">
            <a:extLst>
              <a:ext uri="{FF2B5EF4-FFF2-40B4-BE49-F238E27FC236}">
                <a16:creationId xmlns:a16="http://schemas.microsoft.com/office/drawing/2014/main" id="{EFE82044-7653-4D48-2402-B9D6AD4F5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A532C-718F-30FC-9E75-10E32C1D2F8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4195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3E4F-9023-6980-0F5A-FA81F3D7DF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7B2E8E-5A70-9FEE-E5C5-1F7E7EB5C9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0A2B2F-F735-9A98-6161-8CEE467750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6F87B8-485F-D460-65DA-8E782724E7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51CB4D-3395-6901-E8E9-E1FC6881D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C2E16-2C18-A490-830A-210498F3E133}"/>
              </a:ext>
            </a:extLst>
          </p:cNvPr>
          <p:cNvSpPr>
            <a:spLocks noGrp="1"/>
          </p:cNvSpPr>
          <p:nvPr>
            <p:ph type="dt" sz="half" idx="10"/>
          </p:nvPr>
        </p:nvSpPr>
        <p:spPr/>
        <p:txBody>
          <a:bodyPr/>
          <a:lstStyle/>
          <a:p>
            <a:fld id="{72345051-2045-45DA-935E-2E3CA1A69ADC}" type="datetimeFigureOut">
              <a:rPr lang="en-US" smtClean="0"/>
              <a:t>9/12/23</a:t>
            </a:fld>
            <a:endParaRPr lang="en-US"/>
          </a:p>
        </p:txBody>
      </p:sp>
      <p:sp>
        <p:nvSpPr>
          <p:cNvPr id="8" name="Footer Placeholder 7">
            <a:extLst>
              <a:ext uri="{FF2B5EF4-FFF2-40B4-BE49-F238E27FC236}">
                <a16:creationId xmlns:a16="http://schemas.microsoft.com/office/drawing/2014/main" id="{55C9E5A4-DFEF-681D-D4F4-FD9231EF01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CC010B-A19A-879A-5DD1-1165FE8B6BC4}"/>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073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7EC8-B4C5-D37B-8630-568A73AAB4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E61B17-B650-78E1-14F2-49FA6A6F61B2}"/>
              </a:ext>
            </a:extLst>
          </p:cNvPr>
          <p:cNvSpPr>
            <a:spLocks noGrp="1"/>
          </p:cNvSpPr>
          <p:nvPr>
            <p:ph type="dt" sz="half" idx="10"/>
          </p:nvPr>
        </p:nvSpPr>
        <p:spPr/>
        <p:txBody>
          <a:bodyPr/>
          <a:lstStyle/>
          <a:p>
            <a:fld id="{72345051-2045-45DA-935E-2E3CA1A69ADC}" type="datetimeFigureOut">
              <a:rPr lang="en-US" smtClean="0"/>
              <a:t>9/12/23</a:t>
            </a:fld>
            <a:endParaRPr lang="en-US"/>
          </a:p>
        </p:txBody>
      </p:sp>
      <p:sp>
        <p:nvSpPr>
          <p:cNvPr id="4" name="Footer Placeholder 3">
            <a:extLst>
              <a:ext uri="{FF2B5EF4-FFF2-40B4-BE49-F238E27FC236}">
                <a16:creationId xmlns:a16="http://schemas.microsoft.com/office/drawing/2014/main" id="{40441A51-1E99-7E70-A8A0-17AE0548AD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8A1329-BF07-E40F-EC38-83E6756B345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38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993E4-2BF9-92B3-C02D-BE7FDA43A841}"/>
              </a:ext>
            </a:extLst>
          </p:cNvPr>
          <p:cNvSpPr>
            <a:spLocks noGrp="1"/>
          </p:cNvSpPr>
          <p:nvPr>
            <p:ph type="dt" sz="half" idx="10"/>
          </p:nvPr>
        </p:nvSpPr>
        <p:spPr/>
        <p:txBody>
          <a:bodyPr/>
          <a:lstStyle/>
          <a:p>
            <a:fld id="{72345051-2045-45DA-935E-2E3CA1A69ADC}" type="datetimeFigureOut">
              <a:rPr lang="en-US" smtClean="0"/>
              <a:t>9/12/23</a:t>
            </a:fld>
            <a:endParaRPr lang="en-US"/>
          </a:p>
        </p:txBody>
      </p:sp>
      <p:sp>
        <p:nvSpPr>
          <p:cNvPr id="3" name="Footer Placeholder 2">
            <a:extLst>
              <a:ext uri="{FF2B5EF4-FFF2-40B4-BE49-F238E27FC236}">
                <a16:creationId xmlns:a16="http://schemas.microsoft.com/office/drawing/2014/main" id="{C0B88F4E-2CB3-F7F1-5966-C6C2439B09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2305F3-4F50-64C0-444F-472768A71C0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9600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040E-4EF9-E5D7-0D8B-1E19C74E5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76DB0E-D579-4DF9-0CD1-0CF977E1F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ABF0B7-6A75-A737-59F6-81CA330FB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667039-E542-54FF-D6D9-D9BB1540EC01}"/>
              </a:ext>
            </a:extLst>
          </p:cNvPr>
          <p:cNvSpPr>
            <a:spLocks noGrp="1"/>
          </p:cNvSpPr>
          <p:nvPr>
            <p:ph type="dt" sz="half" idx="10"/>
          </p:nvPr>
        </p:nvSpPr>
        <p:spPr/>
        <p:txBody>
          <a:bodyPr/>
          <a:lstStyle/>
          <a:p>
            <a:fld id="{72345051-2045-45DA-935E-2E3CA1A69ADC}" type="datetimeFigureOut">
              <a:rPr lang="en-US" smtClean="0"/>
              <a:t>9/12/23</a:t>
            </a:fld>
            <a:endParaRPr lang="en-US"/>
          </a:p>
        </p:txBody>
      </p:sp>
      <p:sp>
        <p:nvSpPr>
          <p:cNvPr id="6" name="Footer Placeholder 5">
            <a:extLst>
              <a:ext uri="{FF2B5EF4-FFF2-40B4-BE49-F238E27FC236}">
                <a16:creationId xmlns:a16="http://schemas.microsoft.com/office/drawing/2014/main" id="{57710401-08DF-36ED-79F0-63C783CF3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635CE-301B-A722-1854-B4B5CDB6A5B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9114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DA6F-CF78-8DE3-070B-2BD4676AC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2E934B-9134-0BE4-4393-16E25BF3E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EB9919-1E67-4802-A794-B21DF852F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601FF-EEE4-6123-F23B-48820708ADB2}"/>
              </a:ext>
            </a:extLst>
          </p:cNvPr>
          <p:cNvSpPr>
            <a:spLocks noGrp="1"/>
          </p:cNvSpPr>
          <p:nvPr>
            <p:ph type="dt" sz="half" idx="10"/>
          </p:nvPr>
        </p:nvSpPr>
        <p:spPr/>
        <p:txBody>
          <a:bodyPr/>
          <a:lstStyle/>
          <a:p>
            <a:fld id="{72345051-2045-45DA-935E-2E3CA1A69ADC}" type="datetimeFigureOut">
              <a:rPr lang="en-US" smtClean="0"/>
              <a:t>9/12/23</a:t>
            </a:fld>
            <a:endParaRPr lang="en-US"/>
          </a:p>
        </p:txBody>
      </p:sp>
      <p:sp>
        <p:nvSpPr>
          <p:cNvPr id="6" name="Footer Placeholder 5">
            <a:extLst>
              <a:ext uri="{FF2B5EF4-FFF2-40B4-BE49-F238E27FC236}">
                <a16:creationId xmlns:a16="http://schemas.microsoft.com/office/drawing/2014/main" id="{77360046-7A47-570C-C769-76B76F724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ECB0B-6ADD-B9C8-2988-6C95B59C6E1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0455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D929DE-79D5-1EBE-C717-A5A4C8A61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25B085-78ED-D521-5D72-CF1E121B97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BCE73-6453-16A0-B136-3575AEF79B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9/12/23</a:t>
            </a:fld>
            <a:endParaRPr lang="en-US" dirty="0"/>
          </a:p>
        </p:txBody>
      </p:sp>
      <p:sp>
        <p:nvSpPr>
          <p:cNvPr id="5" name="Footer Placeholder 4">
            <a:extLst>
              <a:ext uri="{FF2B5EF4-FFF2-40B4-BE49-F238E27FC236}">
                <a16:creationId xmlns:a16="http://schemas.microsoft.com/office/drawing/2014/main" id="{4F0DAD50-5891-6F49-C5EC-98121B573C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D229158-872A-1005-05DF-B0EA0B5FE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8854495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18" Type="http://schemas.openxmlformats.org/officeDocument/2006/relationships/image" Target="../media/image48.jpeg"/><Relationship Id="rId26" Type="http://schemas.openxmlformats.org/officeDocument/2006/relationships/image" Target="../media/image56.png"/><Relationship Id="rId3" Type="http://schemas.openxmlformats.org/officeDocument/2006/relationships/image" Target="../media/image33.png"/><Relationship Id="rId21" Type="http://schemas.openxmlformats.org/officeDocument/2006/relationships/image" Target="../media/image51.tiff"/><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emf"/><Relationship Id="rId25" Type="http://schemas.openxmlformats.org/officeDocument/2006/relationships/image" Target="../media/image55.jp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tif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1"/>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3"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Upcoming Oracle Cloud Webinars and Events | Evosys">
            <a:extLst>
              <a:ext uri="{FF2B5EF4-FFF2-40B4-BE49-F238E27FC236}">
                <a16:creationId xmlns:a16="http://schemas.microsoft.com/office/drawing/2014/main" id="{89B1C348-BA3A-1809-27E5-FA566DB7596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r="44742" b="-10934"/>
          <a:stretch/>
        </p:blipFill>
        <p:spPr bwMode="auto">
          <a:xfrm>
            <a:off x="1992086" y="373435"/>
            <a:ext cx="2410097" cy="1180362"/>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4" descr="Microsoft-Partner - IAG Consulting">
            <a:extLst>
              <a:ext uri="{FF2B5EF4-FFF2-40B4-BE49-F238E27FC236}">
                <a16:creationId xmlns:a16="http://schemas.microsoft.com/office/drawing/2014/main" id="{5B9AE7EE-8079-5606-9726-B2A02F115E13}"/>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36643" y="4192287"/>
            <a:ext cx="2329136" cy="1397481"/>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Shape 2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2">
            <a:extLst>
              <a:ext uri="{FF2B5EF4-FFF2-40B4-BE49-F238E27FC236}">
                <a16:creationId xmlns:a16="http://schemas.microsoft.com/office/drawing/2014/main" id="{01055D83-0F27-CBCA-C011-0B2C46C3E333}"/>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9829800" y="758860"/>
            <a:ext cx="1952160" cy="1171295"/>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Shape 27">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4D8ED0F-F210-68E3-F259-0D225CFF4753}"/>
              </a:ext>
            </a:extLst>
          </p:cNvPr>
          <p:cNvPicPr>
            <a:picLocks noChangeAspect="1"/>
          </p:cNvPicPr>
          <p:nvPr/>
        </p:nvPicPr>
        <p:blipFill>
          <a:blip r:embed="rId6"/>
          <a:stretch/>
        </p:blipFill>
        <p:spPr>
          <a:xfrm>
            <a:off x="5722531" y="1748333"/>
            <a:ext cx="2135777" cy="747522"/>
          </a:xfrm>
          <a:prstGeom prst="rect">
            <a:avLst/>
          </a:prstGeom>
        </p:spPr>
      </p:pic>
      <p:pic>
        <p:nvPicPr>
          <p:cNvPr id="4" name="Picture 3" descr="Partner Stories | Odoo">
            <a:extLst>
              <a:ext uri="{FF2B5EF4-FFF2-40B4-BE49-F238E27FC236}">
                <a16:creationId xmlns:a16="http://schemas.microsoft.com/office/drawing/2014/main" id="{99ABF0E8-32F8-AB7A-7C66-26C774AD2351}"/>
              </a:ext>
            </a:extLst>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9725747" y="4957879"/>
            <a:ext cx="1939835" cy="1013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363BCC7-8C3D-1648-8280-49890E9D0722}"/>
              </a:ext>
            </a:extLst>
          </p:cNvPr>
          <p:cNvSpPr/>
          <p:nvPr/>
        </p:nvSpPr>
        <p:spPr>
          <a:xfrm>
            <a:off x="6592234" y="2660447"/>
            <a:ext cx="800347" cy="324443"/>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Profile </a:t>
            </a:r>
          </a:p>
        </p:txBody>
      </p:sp>
      <p:sp>
        <p:nvSpPr>
          <p:cNvPr id="9" name="Rectangle 8">
            <a:extLst>
              <a:ext uri="{FF2B5EF4-FFF2-40B4-BE49-F238E27FC236}">
                <a16:creationId xmlns:a16="http://schemas.microsoft.com/office/drawing/2014/main" id="{F20CE3EE-825B-AF01-189D-1014F7611DE8}"/>
              </a:ext>
            </a:extLst>
          </p:cNvPr>
          <p:cNvSpPr/>
          <p:nvPr/>
        </p:nvSpPr>
        <p:spPr>
          <a:xfrm>
            <a:off x="10070176" y="5860456"/>
            <a:ext cx="800347" cy="36166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ERP+ </a:t>
            </a:r>
          </a:p>
        </p:txBody>
      </p:sp>
      <p:sp>
        <p:nvSpPr>
          <p:cNvPr id="10" name="Rectangle 9">
            <a:extLst>
              <a:ext uri="{FF2B5EF4-FFF2-40B4-BE49-F238E27FC236}">
                <a16:creationId xmlns:a16="http://schemas.microsoft.com/office/drawing/2014/main" id="{5DE2E4F1-A8E4-1B64-1A2F-B4C3FA3A20A1}"/>
              </a:ext>
            </a:extLst>
          </p:cNvPr>
          <p:cNvSpPr/>
          <p:nvPr/>
        </p:nvSpPr>
        <p:spPr>
          <a:xfrm>
            <a:off x="10677124" y="6140570"/>
            <a:ext cx="800347" cy="32444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LMS</a:t>
            </a:r>
          </a:p>
        </p:txBody>
      </p:sp>
      <p:sp>
        <p:nvSpPr>
          <p:cNvPr id="11" name="Rectangle 10">
            <a:extLst>
              <a:ext uri="{FF2B5EF4-FFF2-40B4-BE49-F238E27FC236}">
                <a16:creationId xmlns:a16="http://schemas.microsoft.com/office/drawing/2014/main" id="{5CEB0AAE-AB60-4805-8FC0-2BC70F8B6A38}"/>
              </a:ext>
            </a:extLst>
          </p:cNvPr>
          <p:cNvSpPr/>
          <p:nvPr/>
        </p:nvSpPr>
        <p:spPr>
          <a:xfrm>
            <a:off x="1992086" y="5852220"/>
            <a:ext cx="800347" cy="32444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CMS</a:t>
            </a:r>
          </a:p>
        </p:txBody>
      </p:sp>
      <p:sp>
        <p:nvSpPr>
          <p:cNvPr id="13" name="Rectangle 12">
            <a:extLst>
              <a:ext uri="{FF2B5EF4-FFF2-40B4-BE49-F238E27FC236}">
                <a16:creationId xmlns:a16="http://schemas.microsoft.com/office/drawing/2014/main" id="{23272247-02F0-A5D1-0D5A-C90DD4B8D2B7}"/>
              </a:ext>
            </a:extLst>
          </p:cNvPr>
          <p:cNvSpPr/>
          <p:nvPr/>
        </p:nvSpPr>
        <p:spPr>
          <a:xfrm>
            <a:off x="11339211" y="6257001"/>
            <a:ext cx="800347" cy="32444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CRM</a:t>
            </a:r>
          </a:p>
        </p:txBody>
      </p:sp>
      <p:sp>
        <p:nvSpPr>
          <p:cNvPr id="15" name="Rectangle 14">
            <a:extLst>
              <a:ext uri="{FF2B5EF4-FFF2-40B4-BE49-F238E27FC236}">
                <a16:creationId xmlns:a16="http://schemas.microsoft.com/office/drawing/2014/main" id="{4982A1B8-6D5D-36F0-0068-B18BED05A0CD}"/>
              </a:ext>
            </a:extLst>
          </p:cNvPr>
          <p:cNvSpPr/>
          <p:nvPr/>
        </p:nvSpPr>
        <p:spPr>
          <a:xfrm>
            <a:off x="10155206" y="2123012"/>
            <a:ext cx="800347" cy="32444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SaaS</a:t>
            </a:r>
          </a:p>
        </p:txBody>
      </p:sp>
      <p:sp>
        <p:nvSpPr>
          <p:cNvPr id="17" name="Rectangle 16">
            <a:extLst>
              <a:ext uri="{FF2B5EF4-FFF2-40B4-BE49-F238E27FC236}">
                <a16:creationId xmlns:a16="http://schemas.microsoft.com/office/drawing/2014/main" id="{1A1840FF-AC61-BA7D-2073-546616146EBE}"/>
              </a:ext>
            </a:extLst>
          </p:cNvPr>
          <p:cNvSpPr/>
          <p:nvPr/>
        </p:nvSpPr>
        <p:spPr>
          <a:xfrm>
            <a:off x="10540756" y="2426843"/>
            <a:ext cx="800347" cy="32444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PaaS</a:t>
            </a:r>
          </a:p>
        </p:txBody>
      </p:sp>
      <p:sp>
        <p:nvSpPr>
          <p:cNvPr id="19" name="Rectangle 18">
            <a:extLst>
              <a:ext uri="{FF2B5EF4-FFF2-40B4-BE49-F238E27FC236}">
                <a16:creationId xmlns:a16="http://schemas.microsoft.com/office/drawing/2014/main" id="{05340604-2DD4-EFB6-5A75-F139A7B45EC4}"/>
              </a:ext>
            </a:extLst>
          </p:cNvPr>
          <p:cNvSpPr/>
          <p:nvPr/>
        </p:nvSpPr>
        <p:spPr>
          <a:xfrm>
            <a:off x="11107122" y="2660447"/>
            <a:ext cx="800347" cy="32444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IaaS</a:t>
            </a:r>
          </a:p>
        </p:txBody>
      </p:sp>
      <p:sp>
        <p:nvSpPr>
          <p:cNvPr id="21" name="Rectangle 20">
            <a:extLst>
              <a:ext uri="{FF2B5EF4-FFF2-40B4-BE49-F238E27FC236}">
                <a16:creationId xmlns:a16="http://schemas.microsoft.com/office/drawing/2014/main" id="{AA70B8BA-3431-77A4-772B-CCD7C310EB66}"/>
              </a:ext>
            </a:extLst>
          </p:cNvPr>
          <p:cNvSpPr/>
          <p:nvPr/>
        </p:nvSpPr>
        <p:spPr>
          <a:xfrm>
            <a:off x="299121" y="5536013"/>
            <a:ext cx="800347" cy="32444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SaaS</a:t>
            </a:r>
          </a:p>
        </p:txBody>
      </p:sp>
      <p:sp>
        <p:nvSpPr>
          <p:cNvPr id="23" name="Rectangle 22">
            <a:extLst>
              <a:ext uri="{FF2B5EF4-FFF2-40B4-BE49-F238E27FC236}">
                <a16:creationId xmlns:a16="http://schemas.microsoft.com/office/drawing/2014/main" id="{C259EB0C-C3A1-9754-5B66-DBAB98CA3D27}"/>
              </a:ext>
            </a:extLst>
          </p:cNvPr>
          <p:cNvSpPr/>
          <p:nvPr/>
        </p:nvSpPr>
        <p:spPr>
          <a:xfrm>
            <a:off x="562633" y="5850208"/>
            <a:ext cx="800347" cy="32444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PaaS</a:t>
            </a:r>
          </a:p>
        </p:txBody>
      </p:sp>
      <p:sp>
        <p:nvSpPr>
          <p:cNvPr id="25" name="Rectangle 24">
            <a:extLst>
              <a:ext uri="{FF2B5EF4-FFF2-40B4-BE49-F238E27FC236}">
                <a16:creationId xmlns:a16="http://schemas.microsoft.com/office/drawing/2014/main" id="{CAC0A54D-7734-C05F-4F8A-C6860E70B61B}"/>
              </a:ext>
            </a:extLst>
          </p:cNvPr>
          <p:cNvSpPr/>
          <p:nvPr/>
        </p:nvSpPr>
        <p:spPr>
          <a:xfrm>
            <a:off x="1277360" y="6154729"/>
            <a:ext cx="800347" cy="32444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IaaS</a:t>
            </a:r>
          </a:p>
        </p:txBody>
      </p:sp>
      <p:sp>
        <p:nvSpPr>
          <p:cNvPr id="27" name="Rectangle 26">
            <a:extLst>
              <a:ext uri="{FF2B5EF4-FFF2-40B4-BE49-F238E27FC236}">
                <a16:creationId xmlns:a16="http://schemas.microsoft.com/office/drawing/2014/main" id="{7408CEA2-B8B4-705E-9B4D-08621C820F1D}"/>
              </a:ext>
            </a:extLst>
          </p:cNvPr>
          <p:cNvSpPr/>
          <p:nvPr/>
        </p:nvSpPr>
        <p:spPr>
          <a:xfrm>
            <a:off x="2399850" y="5536014"/>
            <a:ext cx="800347" cy="324443"/>
          </a:xfrm>
          <a:prstGeom prst="rect">
            <a:avLst/>
          </a:prstGeom>
        </p:spPr>
        <p:txBody>
          <a:bodyPr vert="horz" lIns="91440" tIns="45720" rIns="91440" bIns="45720" rtlCol="0" anchor="t">
            <a:normAutofit lnSpcReduction="10000"/>
          </a:bodyPr>
          <a:lstStyle/>
          <a:p>
            <a:pPr>
              <a:lnSpc>
                <a:spcPct val="90000"/>
              </a:lnSpc>
              <a:spcBef>
                <a:spcPct val="0"/>
              </a:spcBef>
              <a:spcAft>
                <a:spcPts val="600"/>
              </a:spcAft>
            </a:pPr>
            <a:r>
              <a:rPr lang="en-US" b="1" kern="1200" dirty="0">
                <a:solidFill>
                  <a:schemeClr val="accent1">
                    <a:lumMod val="50000"/>
                  </a:schemeClr>
                </a:solidFill>
                <a:latin typeface="+mj-lt"/>
                <a:ea typeface="+mj-ea"/>
                <a:cs typeface="+mj-cs"/>
              </a:rPr>
              <a:t>365</a:t>
            </a:r>
          </a:p>
        </p:txBody>
      </p:sp>
    </p:spTree>
    <p:extLst>
      <p:ext uri="{BB962C8B-B14F-4D97-AF65-F5344CB8AC3E}">
        <p14:creationId xmlns:p14="http://schemas.microsoft.com/office/powerpoint/2010/main" val="38013840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8325C8-E9A9-E24C-BAA6-EC5F4B82441D}"/>
              </a:ext>
            </a:extLst>
          </p:cNvPr>
          <p:cNvSpPr/>
          <p:nvPr/>
        </p:nvSpPr>
        <p:spPr>
          <a:xfrm>
            <a:off x="701394" y="322933"/>
            <a:ext cx="6218830" cy="584775"/>
          </a:xfrm>
          <a:prstGeom prst="rect">
            <a:avLst/>
          </a:prstGeom>
        </p:spPr>
        <p:txBody>
          <a:bodyPr wrap="square">
            <a:spAutoFit/>
          </a:bodyPr>
          <a:lstStyle/>
          <a:p>
            <a:r>
              <a:rPr lang="en-US" sz="3200" b="1" dirty="0">
                <a:solidFill>
                  <a:srgbClr val="1D67B4"/>
                </a:solidFill>
                <a:latin typeface="Helvetica" pitchFamily="2" charset="0"/>
                <a:cs typeface="Apple Chancery" panose="03020702040506060504" pitchFamily="66" charset="-79"/>
              </a:rPr>
              <a:t>Managed Services Value </a:t>
            </a:r>
          </a:p>
        </p:txBody>
      </p:sp>
      <p:sp>
        <p:nvSpPr>
          <p:cNvPr id="2" name="Rectangle 1">
            <a:extLst>
              <a:ext uri="{FF2B5EF4-FFF2-40B4-BE49-F238E27FC236}">
                <a16:creationId xmlns:a16="http://schemas.microsoft.com/office/drawing/2014/main" id="{D3D6D6FB-C760-EA43-88C0-608DF2E0E687}"/>
              </a:ext>
            </a:extLst>
          </p:cNvPr>
          <p:cNvSpPr/>
          <p:nvPr/>
        </p:nvSpPr>
        <p:spPr>
          <a:xfrm>
            <a:off x="321554" y="1903326"/>
            <a:ext cx="4050179" cy="584775"/>
          </a:xfrm>
          <a:prstGeom prst="rect">
            <a:avLst/>
          </a:prstGeom>
        </p:spPr>
        <p:txBody>
          <a:bodyPr wrap="square">
            <a:spAutoFit/>
          </a:bodyPr>
          <a:lstStyle/>
          <a:p>
            <a:r>
              <a:rPr lang="en-ZA" altLang="en-US" sz="1600" dirty="0">
                <a:solidFill>
                  <a:srgbClr val="EF5A25"/>
                </a:solidFill>
                <a:latin typeface="Helvetica" pitchFamily="2" charset="0"/>
              </a:rPr>
              <a:t>Another way to look at </a:t>
            </a:r>
            <a:r>
              <a:rPr lang="en-US" sz="1600" b="1" dirty="0">
                <a:solidFill>
                  <a:srgbClr val="0070C0"/>
                </a:solidFill>
                <a:latin typeface="Helvetica" pitchFamily="2" charset="0"/>
              </a:rPr>
              <a:t>C</a:t>
            </a:r>
            <a:r>
              <a:rPr lang="en-US" sz="1600" b="1" dirty="0">
                <a:solidFill>
                  <a:srgbClr val="FF0000"/>
                </a:solidFill>
                <a:latin typeface="Helvetica" pitchFamily="2" charset="0"/>
              </a:rPr>
              <a:t>4</a:t>
            </a:r>
            <a:r>
              <a:rPr lang="en-US" sz="1600" b="1" dirty="0">
                <a:solidFill>
                  <a:srgbClr val="0070C0"/>
                </a:solidFill>
                <a:latin typeface="Helvetica" pitchFamily="2" charset="0"/>
              </a:rPr>
              <a:t>R</a:t>
            </a:r>
            <a:r>
              <a:rPr lang="en-ZA" altLang="en-US" sz="1600" dirty="0">
                <a:solidFill>
                  <a:srgbClr val="EF5A25"/>
                </a:solidFill>
                <a:latin typeface="Helvetica" pitchFamily="2" charset="0"/>
              </a:rPr>
              <a:t> and MS. </a:t>
            </a:r>
          </a:p>
          <a:p>
            <a:r>
              <a:rPr lang="en-ZA" altLang="en-US" sz="1600" dirty="0">
                <a:solidFill>
                  <a:srgbClr val="EF5A25"/>
                </a:solidFill>
                <a:latin typeface="Helvetica" pitchFamily="2" charset="0"/>
              </a:rPr>
              <a:t>from a value perspective.</a:t>
            </a:r>
            <a:endParaRPr lang="en-US" altLang="en-US" sz="1600" dirty="0">
              <a:solidFill>
                <a:srgbClr val="EF5A25"/>
              </a:solidFill>
              <a:latin typeface="Helvetica" pitchFamily="2" charset="0"/>
            </a:endParaRPr>
          </a:p>
        </p:txBody>
      </p:sp>
      <p:sp>
        <p:nvSpPr>
          <p:cNvPr id="68" name="AutoShape 9">
            <a:extLst>
              <a:ext uri="{FF2B5EF4-FFF2-40B4-BE49-F238E27FC236}">
                <a16:creationId xmlns:a16="http://schemas.microsoft.com/office/drawing/2014/main" id="{E6F7C469-CE39-6440-B479-1764A45B490B}"/>
              </a:ext>
            </a:extLst>
          </p:cNvPr>
          <p:cNvSpPr>
            <a:spLocks/>
          </p:cNvSpPr>
          <p:nvPr/>
        </p:nvSpPr>
        <p:spPr bwMode="auto">
          <a:xfrm rot="221921">
            <a:off x="2202554" y="1119954"/>
            <a:ext cx="7683500" cy="4008438"/>
          </a:xfrm>
          <a:custGeom>
            <a:avLst/>
            <a:gdLst>
              <a:gd name="T0" fmla="*/ 0 w 4413"/>
              <a:gd name="T1" fmla="*/ 2147483647 h 2236"/>
              <a:gd name="T2" fmla="*/ 2147483647 w 4413"/>
              <a:gd name="T3" fmla="*/ 2147483647 h 2236"/>
              <a:gd name="T4" fmla="*/ 2147483647 w 4413"/>
              <a:gd name="T5" fmla="*/ 2147483647 h 2236"/>
              <a:gd name="T6" fmla="*/ 2147483647 w 4413"/>
              <a:gd name="T7" fmla="*/ 0 h 2236"/>
              <a:gd name="T8" fmla="*/ 0 60000 65536"/>
              <a:gd name="T9" fmla="*/ 0 60000 65536"/>
              <a:gd name="T10" fmla="*/ 0 60000 65536"/>
              <a:gd name="T11" fmla="*/ 0 60000 65536"/>
              <a:gd name="T12" fmla="*/ 0 w 4413"/>
              <a:gd name="T13" fmla="*/ 0 h 2236"/>
              <a:gd name="T14" fmla="*/ 4413 w 4413"/>
              <a:gd name="T15" fmla="*/ 2236 h 2236"/>
            </a:gdLst>
            <a:ahLst/>
            <a:cxnLst>
              <a:cxn ang="T8">
                <a:pos x="T0" y="T1"/>
              </a:cxn>
              <a:cxn ang="T9">
                <a:pos x="T2" y="T3"/>
              </a:cxn>
              <a:cxn ang="T10">
                <a:pos x="T4" y="T5"/>
              </a:cxn>
              <a:cxn ang="T11">
                <a:pos x="T6" y="T7"/>
              </a:cxn>
            </a:cxnLst>
            <a:rect l="T12" t="T13" r="T14" b="T15"/>
            <a:pathLst>
              <a:path w="4413" h="2236">
                <a:moveTo>
                  <a:pt x="0" y="2236"/>
                </a:moveTo>
                <a:lnTo>
                  <a:pt x="2886" y="768"/>
                </a:lnTo>
                <a:lnTo>
                  <a:pt x="4166" y="128"/>
                </a:lnTo>
                <a:lnTo>
                  <a:pt x="4413" y="0"/>
                </a:lnTo>
              </a:path>
            </a:pathLst>
          </a:custGeom>
          <a:noFill/>
          <a:ln w="38160">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 name="Oval 46">
            <a:extLst>
              <a:ext uri="{FF2B5EF4-FFF2-40B4-BE49-F238E27FC236}">
                <a16:creationId xmlns:a16="http://schemas.microsoft.com/office/drawing/2014/main" id="{7E890550-13E7-E74D-A149-3BD78A1A7F62}"/>
              </a:ext>
            </a:extLst>
          </p:cNvPr>
          <p:cNvSpPr>
            <a:spLocks noChangeArrowheads="1"/>
          </p:cNvSpPr>
          <p:nvPr/>
        </p:nvSpPr>
        <p:spPr bwMode="auto">
          <a:xfrm rot="221921">
            <a:off x="5572572" y="3210337"/>
            <a:ext cx="147638" cy="149225"/>
          </a:xfrm>
          <a:prstGeom prst="ellipse">
            <a:avLst/>
          </a:prstGeom>
          <a:solidFill>
            <a:srgbClr val="F2240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000000"/>
              </a:solidFill>
            </a:endParaRPr>
          </a:p>
        </p:txBody>
      </p:sp>
      <p:sp>
        <p:nvSpPr>
          <p:cNvPr id="21" name="Rounded Rectangle 20">
            <a:extLst>
              <a:ext uri="{FF2B5EF4-FFF2-40B4-BE49-F238E27FC236}">
                <a16:creationId xmlns:a16="http://schemas.microsoft.com/office/drawing/2014/main" id="{7C3F041D-BBBC-A341-BBD1-38F293ED066B}"/>
              </a:ext>
            </a:extLst>
          </p:cNvPr>
          <p:cNvSpPr/>
          <p:nvPr/>
        </p:nvSpPr>
        <p:spPr>
          <a:xfrm>
            <a:off x="4344091" y="1421840"/>
            <a:ext cx="3270250" cy="4297345"/>
          </a:xfrm>
          <a:prstGeom prst="roundRect">
            <a:avLst/>
          </a:prstGeom>
          <a:noFill/>
          <a:ln>
            <a:solidFill>
              <a:schemeClr val="bg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22" name="Rounded Rectangle 21">
            <a:extLst>
              <a:ext uri="{FF2B5EF4-FFF2-40B4-BE49-F238E27FC236}">
                <a16:creationId xmlns:a16="http://schemas.microsoft.com/office/drawing/2014/main" id="{89253861-EF50-104F-B43D-7BD6BAC21E7C}"/>
              </a:ext>
            </a:extLst>
          </p:cNvPr>
          <p:cNvSpPr/>
          <p:nvPr/>
        </p:nvSpPr>
        <p:spPr>
          <a:xfrm>
            <a:off x="2361304" y="2925202"/>
            <a:ext cx="1431925" cy="2976321"/>
          </a:xfrm>
          <a:prstGeom prst="roundRect">
            <a:avLst/>
          </a:prstGeom>
          <a:noFill/>
          <a:ln>
            <a:solidFill>
              <a:schemeClr val="bg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grpSp>
        <p:nvGrpSpPr>
          <p:cNvPr id="23" name="Group 2">
            <a:extLst>
              <a:ext uri="{FF2B5EF4-FFF2-40B4-BE49-F238E27FC236}">
                <a16:creationId xmlns:a16="http://schemas.microsoft.com/office/drawing/2014/main" id="{6E82407C-2D9A-7643-99CC-8B189F285D52}"/>
              </a:ext>
            </a:extLst>
          </p:cNvPr>
          <p:cNvGrpSpPr>
            <a:grpSpLocks/>
          </p:cNvGrpSpPr>
          <p:nvPr/>
        </p:nvGrpSpPr>
        <p:grpSpPr bwMode="auto">
          <a:xfrm>
            <a:off x="8336654" y="2725177"/>
            <a:ext cx="849312" cy="2762250"/>
            <a:chOff x="4119" y="1239"/>
            <a:chExt cx="552" cy="1778"/>
          </a:xfrm>
          <a:solidFill>
            <a:schemeClr val="accent1">
              <a:lumMod val="40000"/>
              <a:lumOff val="60000"/>
            </a:schemeClr>
          </a:solidFill>
        </p:grpSpPr>
        <p:sp>
          <p:nvSpPr>
            <p:cNvPr id="25" name="Rectangle 3">
              <a:extLst>
                <a:ext uri="{FF2B5EF4-FFF2-40B4-BE49-F238E27FC236}">
                  <a16:creationId xmlns:a16="http://schemas.microsoft.com/office/drawing/2014/main" id="{1620122B-4157-A343-AA4B-328C491C208A}"/>
                </a:ext>
              </a:extLst>
            </p:cNvPr>
            <p:cNvSpPr>
              <a:spLocks noChangeArrowheads="1"/>
            </p:cNvSpPr>
            <p:nvPr/>
          </p:nvSpPr>
          <p:spPr bwMode="auto">
            <a:xfrm>
              <a:off x="4148" y="2646"/>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BASE</a:t>
              </a:r>
            </a:p>
          </p:txBody>
        </p:sp>
        <p:sp>
          <p:nvSpPr>
            <p:cNvPr id="26" name="Rectangle 4">
              <a:extLst>
                <a:ext uri="{FF2B5EF4-FFF2-40B4-BE49-F238E27FC236}">
                  <a16:creationId xmlns:a16="http://schemas.microsoft.com/office/drawing/2014/main" id="{AFC4F34B-A141-8F40-AAAE-46A1B78BE414}"/>
                </a:ext>
              </a:extLst>
            </p:cNvPr>
            <p:cNvSpPr>
              <a:spLocks noChangeArrowheads="1"/>
            </p:cNvSpPr>
            <p:nvPr/>
          </p:nvSpPr>
          <p:spPr bwMode="auto">
            <a:xfrm>
              <a:off x="4148" y="2294"/>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Data</a:t>
              </a:r>
            </a:p>
            <a:p>
              <a:pPr algn="ctr" eaLnBrk="1" hangingPunct="1">
                <a:lnSpc>
                  <a:spcPct val="75000"/>
                </a:lnSpc>
                <a:buSzPct val="100000"/>
              </a:pPr>
              <a:r>
                <a:rPr lang="en-US" altLang="en-US" sz="900">
                  <a:solidFill>
                    <a:srgbClr val="000000"/>
                  </a:solidFill>
                  <a:latin typeface="Helvetica" pitchFamily="2" charset="0"/>
                </a:rPr>
                <a:t>Center</a:t>
              </a:r>
            </a:p>
          </p:txBody>
        </p:sp>
        <p:sp>
          <p:nvSpPr>
            <p:cNvPr id="27" name="Rectangle 5">
              <a:extLst>
                <a:ext uri="{FF2B5EF4-FFF2-40B4-BE49-F238E27FC236}">
                  <a16:creationId xmlns:a16="http://schemas.microsoft.com/office/drawing/2014/main" id="{56F78440-3A61-AF43-8133-717768AD966C}"/>
                </a:ext>
              </a:extLst>
            </p:cNvPr>
            <p:cNvSpPr>
              <a:spLocks noChangeArrowheads="1"/>
            </p:cNvSpPr>
            <p:nvPr/>
          </p:nvSpPr>
          <p:spPr bwMode="auto">
            <a:xfrm>
              <a:off x="4148" y="1942"/>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Custom Infrastructure</a:t>
              </a:r>
            </a:p>
          </p:txBody>
        </p:sp>
        <p:sp>
          <p:nvSpPr>
            <p:cNvPr id="28" name="Rectangle 6">
              <a:extLst>
                <a:ext uri="{FF2B5EF4-FFF2-40B4-BE49-F238E27FC236}">
                  <a16:creationId xmlns:a16="http://schemas.microsoft.com/office/drawing/2014/main" id="{4BC6ADA9-AC8A-B148-9C18-3E4D5676C059}"/>
                </a:ext>
              </a:extLst>
            </p:cNvPr>
            <p:cNvSpPr>
              <a:spLocks noChangeArrowheads="1"/>
            </p:cNvSpPr>
            <p:nvPr/>
          </p:nvSpPr>
          <p:spPr bwMode="auto">
            <a:xfrm>
              <a:off x="4148" y="1590"/>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Applications</a:t>
              </a:r>
            </a:p>
          </p:txBody>
        </p:sp>
        <p:sp>
          <p:nvSpPr>
            <p:cNvPr id="29" name="Rectangle 7">
              <a:extLst>
                <a:ext uri="{FF2B5EF4-FFF2-40B4-BE49-F238E27FC236}">
                  <a16:creationId xmlns:a16="http://schemas.microsoft.com/office/drawing/2014/main" id="{19997F10-32FA-CB45-9C06-3B382B0A3F25}"/>
                </a:ext>
              </a:extLst>
            </p:cNvPr>
            <p:cNvSpPr>
              <a:spLocks noChangeArrowheads="1"/>
            </p:cNvSpPr>
            <p:nvPr/>
          </p:nvSpPr>
          <p:spPr bwMode="auto">
            <a:xfrm>
              <a:off x="4148" y="1239"/>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All IT</a:t>
              </a:r>
            </a:p>
          </p:txBody>
        </p:sp>
        <p:sp>
          <p:nvSpPr>
            <p:cNvPr id="30" name="Line 8">
              <a:extLst>
                <a:ext uri="{FF2B5EF4-FFF2-40B4-BE49-F238E27FC236}">
                  <a16:creationId xmlns:a16="http://schemas.microsoft.com/office/drawing/2014/main" id="{61508662-8336-7440-BD99-B2BE00E35241}"/>
                </a:ext>
              </a:extLst>
            </p:cNvPr>
            <p:cNvSpPr>
              <a:spLocks noChangeShapeType="1"/>
            </p:cNvSpPr>
            <p:nvPr/>
          </p:nvSpPr>
          <p:spPr bwMode="auto">
            <a:xfrm>
              <a:off x="4119" y="3018"/>
              <a:ext cx="553" cy="1"/>
            </a:xfrm>
            <a:prstGeom prst="line">
              <a:avLst/>
            </a:prstGeom>
            <a:grpFill/>
            <a:ln w="9360">
              <a:solidFill>
                <a:schemeClr val="bg1">
                  <a:lumMod val="50000"/>
                  <a:lumOff val="50000"/>
                </a:schemeClr>
              </a:solidFill>
              <a:miter lim="800000"/>
              <a:headEnd/>
              <a:tailEnd/>
            </a:ln>
          </p:spPr>
          <p:txBody>
            <a:bodyPr/>
            <a:lstStyle/>
            <a:p>
              <a:endParaRPr lang="en-US">
                <a:latin typeface="Helvetica" pitchFamily="2" charset="0"/>
              </a:endParaRPr>
            </a:p>
          </p:txBody>
        </p:sp>
      </p:grpSp>
      <p:sp>
        <p:nvSpPr>
          <p:cNvPr id="31" name="Line 12">
            <a:extLst>
              <a:ext uri="{FF2B5EF4-FFF2-40B4-BE49-F238E27FC236}">
                <a16:creationId xmlns:a16="http://schemas.microsoft.com/office/drawing/2014/main" id="{4194E8CB-E72B-8247-99D9-65CC2CD2A5F0}"/>
              </a:ext>
            </a:extLst>
          </p:cNvPr>
          <p:cNvSpPr>
            <a:spLocks noChangeShapeType="1"/>
          </p:cNvSpPr>
          <p:nvPr/>
        </p:nvSpPr>
        <p:spPr bwMode="auto">
          <a:xfrm>
            <a:off x="2604191" y="5441390"/>
            <a:ext cx="850900" cy="4603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2" name="Line 15">
            <a:extLst>
              <a:ext uri="{FF2B5EF4-FFF2-40B4-BE49-F238E27FC236}">
                <a16:creationId xmlns:a16="http://schemas.microsoft.com/office/drawing/2014/main" id="{128C0B18-8009-A943-B95A-7D9F5D8C18AC}"/>
              </a:ext>
            </a:extLst>
          </p:cNvPr>
          <p:cNvSpPr>
            <a:spLocks noChangeShapeType="1"/>
          </p:cNvSpPr>
          <p:nvPr/>
        </p:nvSpPr>
        <p:spPr bwMode="auto">
          <a:xfrm>
            <a:off x="4898129" y="5441390"/>
            <a:ext cx="850900" cy="4603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3" name="Text Box 16">
            <a:extLst>
              <a:ext uri="{FF2B5EF4-FFF2-40B4-BE49-F238E27FC236}">
                <a16:creationId xmlns:a16="http://schemas.microsoft.com/office/drawing/2014/main" id="{641D9640-C338-C14A-9DAA-918BAAAB4AA4}"/>
              </a:ext>
            </a:extLst>
          </p:cNvPr>
          <p:cNvSpPr txBox="1">
            <a:spLocks noChangeArrowheads="1"/>
          </p:cNvSpPr>
          <p:nvPr/>
        </p:nvSpPr>
        <p:spPr bwMode="auto">
          <a:xfrm>
            <a:off x="4956866" y="3661628"/>
            <a:ext cx="769938" cy="369332"/>
          </a:xfrm>
          <a:prstGeom prst="rect">
            <a:avLst/>
          </a:prstGeom>
          <a:solidFill>
            <a:schemeClr val="tx1">
              <a:lumMod val="95000"/>
            </a:schemeClr>
          </a:solidFill>
          <a:ln>
            <a:noFill/>
          </a:ln>
        </p:spPr>
        <p:txBody>
          <a:bodyPr lIns="0" tIns="0" rIns="0" bIns="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buSzPct val="100000"/>
            </a:pPr>
            <a:r>
              <a:rPr lang="ja-JP" altLang="en-US" sz="1200" i="1">
                <a:solidFill>
                  <a:schemeClr val="bg1"/>
                </a:solidFill>
                <a:latin typeface="Helvetica" pitchFamily="2" charset="0"/>
              </a:rPr>
              <a:t>“</a:t>
            </a:r>
            <a:r>
              <a:rPr lang="en-US" altLang="ja-JP" sz="1200" i="1" dirty="0">
                <a:solidFill>
                  <a:schemeClr val="bg1"/>
                </a:solidFill>
                <a:latin typeface="Helvetica" pitchFamily="2" charset="0"/>
              </a:rPr>
              <a:t> Host my </a:t>
            </a:r>
          </a:p>
          <a:p>
            <a:pPr algn="ctr" eaLnBrk="1" hangingPunct="1">
              <a:buSzPct val="100000"/>
            </a:pPr>
            <a:r>
              <a:rPr lang="en-US" altLang="en-US" sz="1200" i="1" dirty="0">
                <a:solidFill>
                  <a:schemeClr val="bg1"/>
                </a:solidFill>
                <a:latin typeface="Helvetica" pitchFamily="2" charset="0"/>
              </a:rPr>
              <a:t>Servers</a:t>
            </a:r>
            <a:r>
              <a:rPr lang="ja-JP" altLang="en-US" sz="1000" i="1">
                <a:solidFill>
                  <a:schemeClr val="bg1"/>
                </a:solidFill>
                <a:latin typeface="Helvetica" pitchFamily="2" charset="0"/>
              </a:rPr>
              <a:t>”</a:t>
            </a:r>
            <a:endParaRPr lang="en-US" altLang="en-US" sz="1000" i="1" dirty="0">
              <a:solidFill>
                <a:schemeClr val="bg1"/>
              </a:solidFill>
              <a:latin typeface="Helvetica" pitchFamily="2" charset="0"/>
            </a:endParaRPr>
          </a:p>
        </p:txBody>
      </p:sp>
      <p:sp>
        <p:nvSpPr>
          <p:cNvPr id="34" name="Line 17">
            <a:extLst>
              <a:ext uri="{FF2B5EF4-FFF2-40B4-BE49-F238E27FC236}">
                <a16:creationId xmlns:a16="http://schemas.microsoft.com/office/drawing/2014/main" id="{78EFE34A-C5F4-4848-A4F9-8ED0E2367651}"/>
              </a:ext>
            </a:extLst>
          </p:cNvPr>
          <p:cNvSpPr>
            <a:spLocks noChangeShapeType="1"/>
          </p:cNvSpPr>
          <p:nvPr/>
        </p:nvSpPr>
        <p:spPr bwMode="auto">
          <a:xfrm>
            <a:off x="6044304" y="5441390"/>
            <a:ext cx="850900" cy="4603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5" name="Text Box 18">
            <a:extLst>
              <a:ext uri="{FF2B5EF4-FFF2-40B4-BE49-F238E27FC236}">
                <a16:creationId xmlns:a16="http://schemas.microsoft.com/office/drawing/2014/main" id="{E8923319-51B2-E047-831F-88EED757DC99}"/>
              </a:ext>
            </a:extLst>
          </p:cNvPr>
          <p:cNvSpPr txBox="1">
            <a:spLocks noChangeArrowheads="1"/>
          </p:cNvSpPr>
          <p:nvPr/>
        </p:nvSpPr>
        <p:spPr bwMode="auto">
          <a:xfrm>
            <a:off x="5913936" y="3268102"/>
            <a:ext cx="1035050" cy="369332"/>
          </a:xfrm>
          <a:prstGeom prst="rect">
            <a:avLst/>
          </a:prstGeom>
          <a:solidFill>
            <a:schemeClr val="tx1">
              <a:lumMod val="95000"/>
            </a:schemeClr>
          </a:solidFill>
          <a:ln>
            <a:noFill/>
          </a:ln>
        </p:spPr>
        <p:txBody>
          <a:bodyPr wrap="square" lIns="0" tIns="0" rIns="0" bIns="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buSzPct val="100000"/>
            </a:pPr>
            <a:r>
              <a:rPr lang="ja-JP" altLang="en-US" sz="1200" i="1">
                <a:solidFill>
                  <a:schemeClr val="bg1"/>
                </a:solidFill>
                <a:latin typeface="Helvetica" pitchFamily="2" charset="0"/>
              </a:rPr>
              <a:t>“</a:t>
            </a:r>
            <a:r>
              <a:rPr lang="en-US" altLang="ja-JP" sz="1200" i="1" dirty="0">
                <a:solidFill>
                  <a:schemeClr val="bg1"/>
                </a:solidFill>
                <a:latin typeface="Helvetica" pitchFamily="2" charset="0"/>
              </a:rPr>
              <a:t> Manage my </a:t>
            </a:r>
          </a:p>
          <a:p>
            <a:pPr algn="ctr" eaLnBrk="1" hangingPunct="1">
              <a:buSzPct val="100000"/>
            </a:pPr>
            <a:r>
              <a:rPr lang="en-US" altLang="en-US" sz="1200" i="1" dirty="0">
                <a:solidFill>
                  <a:schemeClr val="bg1"/>
                </a:solidFill>
                <a:latin typeface="Helvetica" pitchFamily="2" charset="0"/>
              </a:rPr>
              <a:t>Servers</a:t>
            </a:r>
            <a:r>
              <a:rPr lang="ja-JP" altLang="en-US" sz="1200" i="1">
                <a:solidFill>
                  <a:schemeClr val="bg1"/>
                </a:solidFill>
                <a:latin typeface="Helvetica" pitchFamily="2" charset="0"/>
              </a:rPr>
              <a:t>”</a:t>
            </a:r>
            <a:endParaRPr lang="en-US" altLang="en-US" sz="1200" i="1" dirty="0">
              <a:solidFill>
                <a:schemeClr val="bg1"/>
              </a:solidFill>
              <a:latin typeface="Helvetica" pitchFamily="2" charset="0"/>
            </a:endParaRPr>
          </a:p>
        </p:txBody>
      </p:sp>
      <p:sp>
        <p:nvSpPr>
          <p:cNvPr id="36" name="Line 19">
            <a:extLst>
              <a:ext uri="{FF2B5EF4-FFF2-40B4-BE49-F238E27FC236}">
                <a16:creationId xmlns:a16="http://schemas.microsoft.com/office/drawing/2014/main" id="{67805EE9-C866-024A-A4B2-9BCECB819FF4}"/>
              </a:ext>
            </a:extLst>
          </p:cNvPr>
          <p:cNvSpPr>
            <a:spLocks noChangeShapeType="1"/>
          </p:cNvSpPr>
          <p:nvPr/>
        </p:nvSpPr>
        <p:spPr bwMode="auto">
          <a:xfrm>
            <a:off x="7192066" y="5441390"/>
            <a:ext cx="850900" cy="4603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7" name="Text Box 20">
            <a:extLst>
              <a:ext uri="{FF2B5EF4-FFF2-40B4-BE49-F238E27FC236}">
                <a16:creationId xmlns:a16="http://schemas.microsoft.com/office/drawing/2014/main" id="{0490EB4F-F9C4-6F44-9A30-802458D4E853}"/>
              </a:ext>
            </a:extLst>
          </p:cNvPr>
          <p:cNvSpPr txBox="1">
            <a:spLocks noChangeArrowheads="1"/>
          </p:cNvSpPr>
          <p:nvPr/>
        </p:nvSpPr>
        <p:spPr bwMode="auto">
          <a:xfrm>
            <a:off x="7147616" y="2722688"/>
            <a:ext cx="933449" cy="369332"/>
          </a:xfrm>
          <a:prstGeom prst="rect">
            <a:avLst/>
          </a:prstGeom>
          <a:solidFill>
            <a:schemeClr val="tx1">
              <a:lumMod val="95000"/>
            </a:schemeClr>
          </a:solidFill>
          <a:ln>
            <a:noFill/>
          </a:ln>
        </p:spPr>
        <p:txBody>
          <a:bodyPr wrap="square" lIns="0" tIns="0" rIns="0" bIns="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buSzPct val="100000"/>
            </a:pPr>
            <a:r>
              <a:rPr lang="ja-JP" altLang="en-US" sz="1200" i="1">
                <a:solidFill>
                  <a:schemeClr val="bg1"/>
                </a:solidFill>
                <a:latin typeface="Helvetica" pitchFamily="2" charset="0"/>
              </a:rPr>
              <a:t>”</a:t>
            </a:r>
            <a:r>
              <a:rPr lang="en-US" altLang="ja-JP" sz="1200" i="1" dirty="0">
                <a:solidFill>
                  <a:schemeClr val="bg1"/>
                </a:solidFill>
                <a:latin typeface="Helvetica" pitchFamily="2" charset="0"/>
              </a:rPr>
              <a:t> Manage my </a:t>
            </a:r>
          </a:p>
          <a:p>
            <a:pPr algn="ctr" eaLnBrk="1" hangingPunct="1">
              <a:buSzPct val="100000"/>
            </a:pPr>
            <a:r>
              <a:rPr lang="en-US" altLang="en-US" sz="1200" i="1" dirty="0">
                <a:solidFill>
                  <a:schemeClr val="bg1"/>
                </a:solidFill>
                <a:latin typeface="Helvetica" pitchFamily="2" charset="0"/>
              </a:rPr>
              <a:t>Apps</a:t>
            </a:r>
            <a:r>
              <a:rPr lang="ja-JP" altLang="en-US" sz="1200" i="1">
                <a:solidFill>
                  <a:schemeClr val="bg1"/>
                </a:solidFill>
                <a:latin typeface="Helvetica" pitchFamily="2" charset="0"/>
              </a:rPr>
              <a:t>”</a:t>
            </a:r>
            <a:endParaRPr lang="en-US" altLang="ja-JP" sz="1200" i="1" dirty="0">
              <a:solidFill>
                <a:schemeClr val="bg1"/>
              </a:solidFill>
              <a:latin typeface="Helvetica" pitchFamily="2" charset="0"/>
            </a:endParaRPr>
          </a:p>
        </p:txBody>
      </p:sp>
      <p:sp>
        <p:nvSpPr>
          <p:cNvPr id="38" name="Text Box 21">
            <a:extLst>
              <a:ext uri="{FF2B5EF4-FFF2-40B4-BE49-F238E27FC236}">
                <a16:creationId xmlns:a16="http://schemas.microsoft.com/office/drawing/2014/main" id="{5514A5F2-FCA0-8B40-9B97-A6E8242AF96C}"/>
              </a:ext>
            </a:extLst>
          </p:cNvPr>
          <p:cNvSpPr txBox="1">
            <a:spLocks noChangeArrowheads="1"/>
          </p:cNvSpPr>
          <p:nvPr/>
        </p:nvSpPr>
        <p:spPr bwMode="auto">
          <a:xfrm>
            <a:off x="8304903" y="2159054"/>
            <a:ext cx="1014412" cy="369332"/>
          </a:xfrm>
          <a:prstGeom prst="rect">
            <a:avLst/>
          </a:prstGeom>
          <a:solidFill>
            <a:schemeClr val="tx1">
              <a:lumMod val="95000"/>
            </a:schemeClr>
          </a:solidFill>
          <a:ln>
            <a:noFill/>
          </a:ln>
        </p:spPr>
        <p:txBody>
          <a:bodyPr wrap="square" lIns="0" tIns="0" rIns="0" bIns="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buSzPct val="100000"/>
            </a:pPr>
            <a:r>
              <a:rPr lang="ja-JP" altLang="en-US" sz="1200" i="1">
                <a:solidFill>
                  <a:schemeClr val="bg1"/>
                </a:solidFill>
                <a:latin typeface="Helvetica" pitchFamily="2" charset="0"/>
              </a:rPr>
              <a:t>“</a:t>
            </a:r>
            <a:r>
              <a:rPr lang="en-US" altLang="ja-JP" sz="1200" i="1" dirty="0">
                <a:solidFill>
                  <a:schemeClr val="bg1"/>
                </a:solidFill>
                <a:latin typeface="Helvetica" pitchFamily="2" charset="0"/>
              </a:rPr>
              <a:t> Take IT </a:t>
            </a:r>
          </a:p>
          <a:p>
            <a:pPr algn="ctr" eaLnBrk="1" hangingPunct="1">
              <a:buSzPct val="100000"/>
            </a:pPr>
            <a:r>
              <a:rPr lang="en-US" altLang="en-US" sz="1200" i="1" dirty="0">
                <a:solidFill>
                  <a:schemeClr val="bg1"/>
                </a:solidFill>
                <a:latin typeface="Helvetica" pitchFamily="2" charset="0"/>
              </a:rPr>
              <a:t>off my hands</a:t>
            </a:r>
            <a:r>
              <a:rPr lang="ja-JP" altLang="en-US" sz="1200" i="1">
                <a:solidFill>
                  <a:schemeClr val="bg1"/>
                </a:solidFill>
                <a:latin typeface="Helvetica" pitchFamily="2" charset="0"/>
              </a:rPr>
              <a:t>”</a:t>
            </a:r>
            <a:endParaRPr lang="en-US" altLang="en-US" sz="1200" i="1" dirty="0">
              <a:solidFill>
                <a:schemeClr val="bg1"/>
              </a:solidFill>
              <a:latin typeface="Helvetica" pitchFamily="2" charset="0"/>
            </a:endParaRPr>
          </a:p>
        </p:txBody>
      </p:sp>
      <p:sp>
        <p:nvSpPr>
          <p:cNvPr id="39" name="Line 23">
            <a:extLst>
              <a:ext uri="{FF2B5EF4-FFF2-40B4-BE49-F238E27FC236}">
                <a16:creationId xmlns:a16="http://schemas.microsoft.com/office/drawing/2014/main" id="{5A4AD9AC-CA5D-A24F-B17C-0C58A84816B1}"/>
              </a:ext>
            </a:extLst>
          </p:cNvPr>
          <p:cNvSpPr>
            <a:spLocks noChangeShapeType="1"/>
          </p:cNvSpPr>
          <p:nvPr/>
        </p:nvSpPr>
        <p:spPr bwMode="auto">
          <a:xfrm>
            <a:off x="8339829" y="5441390"/>
            <a:ext cx="850900" cy="4603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40" name="Group 30">
            <a:extLst>
              <a:ext uri="{FF2B5EF4-FFF2-40B4-BE49-F238E27FC236}">
                <a16:creationId xmlns:a16="http://schemas.microsoft.com/office/drawing/2014/main" id="{189B6168-9E14-7540-929F-25B602629415}"/>
              </a:ext>
            </a:extLst>
          </p:cNvPr>
          <p:cNvGrpSpPr>
            <a:grpSpLocks/>
          </p:cNvGrpSpPr>
          <p:nvPr/>
        </p:nvGrpSpPr>
        <p:grpSpPr bwMode="auto">
          <a:xfrm>
            <a:off x="7238104" y="3268102"/>
            <a:ext cx="762000" cy="2160588"/>
            <a:chOff x="3427" y="1590"/>
            <a:chExt cx="495" cy="1390"/>
          </a:xfrm>
          <a:solidFill>
            <a:schemeClr val="accent6">
              <a:lumMod val="40000"/>
              <a:lumOff val="60000"/>
            </a:schemeClr>
          </a:solidFill>
        </p:grpSpPr>
        <p:sp>
          <p:nvSpPr>
            <p:cNvPr id="41" name="Rectangle 31">
              <a:extLst>
                <a:ext uri="{FF2B5EF4-FFF2-40B4-BE49-F238E27FC236}">
                  <a16:creationId xmlns:a16="http://schemas.microsoft.com/office/drawing/2014/main" id="{95E3B267-B3D1-B243-BFF4-B02217009A8E}"/>
                </a:ext>
              </a:extLst>
            </p:cNvPr>
            <p:cNvSpPr>
              <a:spLocks noChangeArrowheads="1"/>
            </p:cNvSpPr>
            <p:nvPr/>
          </p:nvSpPr>
          <p:spPr bwMode="auto">
            <a:xfrm>
              <a:off x="3427" y="2654"/>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BASE</a:t>
              </a:r>
            </a:p>
          </p:txBody>
        </p:sp>
        <p:sp>
          <p:nvSpPr>
            <p:cNvPr id="42" name="Rectangle 32">
              <a:extLst>
                <a:ext uri="{FF2B5EF4-FFF2-40B4-BE49-F238E27FC236}">
                  <a16:creationId xmlns:a16="http://schemas.microsoft.com/office/drawing/2014/main" id="{2DB03B41-473E-7940-A717-2CB250E39E3F}"/>
                </a:ext>
              </a:extLst>
            </p:cNvPr>
            <p:cNvSpPr>
              <a:spLocks noChangeArrowheads="1"/>
            </p:cNvSpPr>
            <p:nvPr/>
          </p:nvSpPr>
          <p:spPr bwMode="auto">
            <a:xfrm>
              <a:off x="3427" y="2302"/>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Data</a:t>
              </a:r>
            </a:p>
            <a:p>
              <a:pPr algn="ctr" eaLnBrk="1" hangingPunct="1">
                <a:lnSpc>
                  <a:spcPct val="75000"/>
                </a:lnSpc>
                <a:buSzPct val="100000"/>
              </a:pPr>
              <a:r>
                <a:rPr lang="en-US" altLang="en-US" sz="900">
                  <a:solidFill>
                    <a:srgbClr val="000000"/>
                  </a:solidFill>
                  <a:latin typeface="Helvetica" pitchFamily="2" charset="0"/>
                </a:rPr>
                <a:t>Center / Remote</a:t>
              </a:r>
            </a:p>
          </p:txBody>
        </p:sp>
        <p:sp>
          <p:nvSpPr>
            <p:cNvPr id="43" name="Rectangle 33">
              <a:extLst>
                <a:ext uri="{FF2B5EF4-FFF2-40B4-BE49-F238E27FC236}">
                  <a16:creationId xmlns:a16="http://schemas.microsoft.com/office/drawing/2014/main" id="{1FE63F21-C3D8-B746-8602-A7B057F9AABF}"/>
                </a:ext>
              </a:extLst>
            </p:cNvPr>
            <p:cNvSpPr>
              <a:spLocks noChangeArrowheads="1"/>
            </p:cNvSpPr>
            <p:nvPr/>
          </p:nvSpPr>
          <p:spPr bwMode="auto">
            <a:xfrm>
              <a:off x="3427" y="1950"/>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Shared Infrastructure</a:t>
              </a:r>
            </a:p>
          </p:txBody>
        </p:sp>
        <p:sp>
          <p:nvSpPr>
            <p:cNvPr id="44" name="Rectangle 34">
              <a:extLst>
                <a:ext uri="{FF2B5EF4-FFF2-40B4-BE49-F238E27FC236}">
                  <a16:creationId xmlns:a16="http://schemas.microsoft.com/office/drawing/2014/main" id="{E7779E3A-711C-1A47-86DA-B2147F052367}"/>
                </a:ext>
              </a:extLst>
            </p:cNvPr>
            <p:cNvSpPr>
              <a:spLocks noChangeArrowheads="1"/>
            </p:cNvSpPr>
            <p:nvPr/>
          </p:nvSpPr>
          <p:spPr bwMode="auto">
            <a:xfrm>
              <a:off x="3427" y="1590"/>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Applications</a:t>
              </a:r>
            </a:p>
          </p:txBody>
        </p:sp>
      </p:grpSp>
      <p:grpSp>
        <p:nvGrpSpPr>
          <p:cNvPr id="45" name="Group 35">
            <a:extLst>
              <a:ext uri="{FF2B5EF4-FFF2-40B4-BE49-F238E27FC236}">
                <a16:creationId xmlns:a16="http://schemas.microsoft.com/office/drawing/2014/main" id="{A6D01797-6B10-FB4B-AD59-6C91F11D5B9E}"/>
              </a:ext>
            </a:extLst>
          </p:cNvPr>
          <p:cNvGrpSpPr>
            <a:grpSpLocks/>
          </p:cNvGrpSpPr>
          <p:nvPr/>
        </p:nvGrpSpPr>
        <p:grpSpPr bwMode="auto">
          <a:xfrm>
            <a:off x="6090341" y="3828490"/>
            <a:ext cx="762000" cy="1600200"/>
            <a:chOff x="2704" y="1950"/>
            <a:chExt cx="495" cy="1030"/>
          </a:xfrm>
          <a:solidFill>
            <a:schemeClr val="accent1">
              <a:lumMod val="40000"/>
              <a:lumOff val="60000"/>
            </a:schemeClr>
          </a:solidFill>
        </p:grpSpPr>
        <p:sp>
          <p:nvSpPr>
            <p:cNvPr id="46" name="Rectangle 36">
              <a:extLst>
                <a:ext uri="{FF2B5EF4-FFF2-40B4-BE49-F238E27FC236}">
                  <a16:creationId xmlns:a16="http://schemas.microsoft.com/office/drawing/2014/main" id="{0D3278E1-6184-C843-AD7D-6A5E3DE3DAC1}"/>
                </a:ext>
              </a:extLst>
            </p:cNvPr>
            <p:cNvSpPr>
              <a:spLocks noChangeArrowheads="1"/>
            </p:cNvSpPr>
            <p:nvPr/>
          </p:nvSpPr>
          <p:spPr bwMode="auto">
            <a:xfrm>
              <a:off x="2704" y="2654"/>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BASE</a:t>
              </a:r>
            </a:p>
          </p:txBody>
        </p:sp>
        <p:sp>
          <p:nvSpPr>
            <p:cNvPr id="47" name="Rectangle 37">
              <a:extLst>
                <a:ext uri="{FF2B5EF4-FFF2-40B4-BE49-F238E27FC236}">
                  <a16:creationId xmlns:a16="http://schemas.microsoft.com/office/drawing/2014/main" id="{943BF4B7-1A30-B54D-87A8-2A2413CE02BE}"/>
                </a:ext>
              </a:extLst>
            </p:cNvPr>
            <p:cNvSpPr>
              <a:spLocks noChangeArrowheads="1"/>
            </p:cNvSpPr>
            <p:nvPr/>
          </p:nvSpPr>
          <p:spPr bwMode="auto">
            <a:xfrm>
              <a:off x="2704" y="2302"/>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Data</a:t>
              </a:r>
            </a:p>
            <a:p>
              <a:pPr algn="ctr" eaLnBrk="1" hangingPunct="1">
                <a:lnSpc>
                  <a:spcPct val="75000"/>
                </a:lnSpc>
                <a:buSzPct val="100000"/>
              </a:pPr>
              <a:r>
                <a:rPr lang="en-US" altLang="en-US" sz="900">
                  <a:solidFill>
                    <a:srgbClr val="000000"/>
                  </a:solidFill>
                  <a:latin typeface="Helvetica" pitchFamily="2" charset="0"/>
                </a:rPr>
                <a:t>Center / Remote</a:t>
              </a:r>
            </a:p>
          </p:txBody>
        </p:sp>
        <p:sp>
          <p:nvSpPr>
            <p:cNvPr id="48" name="Rectangle 38">
              <a:extLst>
                <a:ext uri="{FF2B5EF4-FFF2-40B4-BE49-F238E27FC236}">
                  <a16:creationId xmlns:a16="http://schemas.microsoft.com/office/drawing/2014/main" id="{F7A0504D-FFCA-8349-A0DA-BF159CE1211D}"/>
                </a:ext>
              </a:extLst>
            </p:cNvPr>
            <p:cNvSpPr>
              <a:spLocks noChangeArrowheads="1"/>
            </p:cNvSpPr>
            <p:nvPr/>
          </p:nvSpPr>
          <p:spPr bwMode="auto">
            <a:xfrm>
              <a:off x="2704" y="1950"/>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Infrastructure</a:t>
              </a:r>
            </a:p>
          </p:txBody>
        </p:sp>
      </p:grpSp>
      <p:grpSp>
        <p:nvGrpSpPr>
          <p:cNvPr id="49" name="Group 39">
            <a:extLst>
              <a:ext uri="{FF2B5EF4-FFF2-40B4-BE49-F238E27FC236}">
                <a16:creationId xmlns:a16="http://schemas.microsoft.com/office/drawing/2014/main" id="{EA6A69B1-07C2-5D4C-A260-8D88FB507428}"/>
              </a:ext>
            </a:extLst>
          </p:cNvPr>
          <p:cNvGrpSpPr>
            <a:grpSpLocks/>
          </p:cNvGrpSpPr>
          <p:nvPr/>
        </p:nvGrpSpPr>
        <p:grpSpPr bwMode="auto">
          <a:xfrm>
            <a:off x="4944166" y="4374590"/>
            <a:ext cx="762000" cy="1054100"/>
            <a:chOff x="1982" y="2302"/>
            <a:chExt cx="495" cy="678"/>
          </a:xfrm>
        </p:grpSpPr>
        <p:sp>
          <p:nvSpPr>
            <p:cNvPr id="50" name="Rectangle 40">
              <a:extLst>
                <a:ext uri="{FF2B5EF4-FFF2-40B4-BE49-F238E27FC236}">
                  <a16:creationId xmlns:a16="http://schemas.microsoft.com/office/drawing/2014/main" id="{1537AF11-B2C0-074A-81E7-B0531BB1A942}"/>
                </a:ext>
              </a:extLst>
            </p:cNvPr>
            <p:cNvSpPr>
              <a:spLocks noChangeArrowheads="1"/>
            </p:cNvSpPr>
            <p:nvPr/>
          </p:nvSpPr>
          <p:spPr bwMode="auto">
            <a:xfrm>
              <a:off x="1982" y="2654"/>
              <a:ext cx="496" cy="327"/>
            </a:xfrm>
            <a:prstGeom prst="rect">
              <a:avLst/>
            </a:prstGeom>
            <a:solidFill>
              <a:srgbClr val="DDDDDD"/>
            </a:solid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dirty="0">
                  <a:solidFill>
                    <a:srgbClr val="000000"/>
                  </a:solidFill>
                  <a:latin typeface="Helvetica" pitchFamily="2" charset="0"/>
                </a:rPr>
                <a:t>BASE</a:t>
              </a:r>
            </a:p>
          </p:txBody>
        </p:sp>
        <p:sp>
          <p:nvSpPr>
            <p:cNvPr id="51" name="Rectangle 41">
              <a:extLst>
                <a:ext uri="{FF2B5EF4-FFF2-40B4-BE49-F238E27FC236}">
                  <a16:creationId xmlns:a16="http://schemas.microsoft.com/office/drawing/2014/main" id="{35E3886C-CEC9-D04B-B4A3-9AAA1C40AF45}"/>
                </a:ext>
              </a:extLst>
            </p:cNvPr>
            <p:cNvSpPr>
              <a:spLocks noChangeArrowheads="1"/>
            </p:cNvSpPr>
            <p:nvPr/>
          </p:nvSpPr>
          <p:spPr bwMode="auto">
            <a:xfrm>
              <a:off x="1982" y="2302"/>
              <a:ext cx="496" cy="327"/>
            </a:xfrm>
            <a:prstGeom prst="rect">
              <a:avLst/>
            </a:prstGeom>
            <a:solidFill>
              <a:srgbClr val="DDDDDD"/>
            </a:solid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Data</a:t>
              </a:r>
            </a:p>
            <a:p>
              <a:pPr algn="ctr" eaLnBrk="1" hangingPunct="1">
                <a:lnSpc>
                  <a:spcPct val="75000"/>
                </a:lnSpc>
                <a:buSzPct val="100000"/>
              </a:pPr>
              <a:r>
                <a:rPr lang="en-US" altLang="en-US" sz="900">
                  <a:solidFill>
                    <a:srgbClr val="000000"/>
                  </a:solidFill>
                  <a:latin typeface="Helvetica" pitchFamily="2" charset="0"/>
                </a:rPr>
                <a:t>Center / Remote</a:t>
              </a:r>
            </a:p>
          </p:txBody>
        </p:sp>
      </p:grpSp>
      <p:sp>
        <p:nvSpPr>
          <p:cNvPr id="52" name="Rectangle 42">
            <a:extLst>
              <a:ext uri="{FF2B5EF4-FFF2-40B4-BE49-F238E27FC236}">
                <a16:creationId xmlns:a16="http://schemas.microsoft.com/office/drawing/2014/main" id="{07B63D54-DE84-6740-A9FC-06DA0CD82A85}"/>
              </a:ext>
            </a:extLst>
          </p:cNvPr>
          <p:cNvSpPr>
            <a:spLocks noChangeArrowheads="1"/>
          </p:cNvSpPr>
          <p:nvPr/>
        </p:nvSpPr>
        <p:spPr bwMode="auto">
          <a:xfrm>
            <a:off x="3796404" y="4922277"/>
            <a:ext cx="763587" cy="508000"/>
          </a:xfrm>
          <a:prstGeom prst="rect">
            <a:avLst/>
          </a:prstGeom>
          <a:solidFill>
            <a:schemeClr val="accent1">
              <a:lumMod val="40000"/>
              <a:lumOff val="60000"/>
            </a:schemeClr>
          </a:solid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BASE</a:t>
            </a:r>
          </a:p>
        </p:txBody>
      </p:sp>
      <p:sp>
        <p:nvSpPr>
          <p:cNvPr id="53" name="Line 37">
            <a:extLst>
              <a:ext uri="{FF2B5EF4-FFF2-40B4-BE49-F238E27FC236}">
                <a16:creationId xmlns:a16="http://schemas.microsoft.com/office/drawing/2014/main" id="{89F6D0C6-4E3F-F046-8F95-760EC30ADBD1}"/>
              </a:ext>
            </a:extLst>
          </p:cNvPr>
          <p:cNvSpPr>
            <a:spLocks noChangeShapeType="1"/>
          </p:cNvSpPr>
          <p:nvPr/>
        </p:nvSpPr>
        <p:spPr bwMode="auto">
          <a:xfrm>
            <a:off x="3750366" y="5441390"/>
            <a:ext cx="850900" cy="4603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4" name="Line 39">
            <a:extLst>
              <a:ext uri="{FF2B5EF4-FFF2-40B4-BE49-F238E27FC236}">
                <a16:creationId xmlns:a16="http://schemas.microsoft.com/office/drawing/2014/main" id="{6D261DB8-0552-FE42-BDC0-02AE996E4CBE}"/>
              </a:ext>
            </a:extLst>
          </p:cNvPr>
          <p:cNvSpPr>
            <a:spLocks noChangeShapeType="1"/>
          </p:cNvSpPr>
          <p:nvPr/>
        </p:nvSpPr>
        <p:spPr bwMode="auto">
          <a:xfrm>
            <a:off x="9454254" y="5458852"/>
            <a:ext cx="850900" cy="4603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55" name="Group 46">
            <a:extLst>
              <a:ext uri="{FF2B5EF4-FFF2-40B4-BE49-F238E27FC236}">
                <a16:creationId xmlns:a16="http://schemas.microsoft.com/office/drawing/2014/main" id="{8713946A-6123-854E-8F29-F4765410639C}"/>
              </a:ext>
            </a:extLst>
          </p:cNvPr>
          <p:cNvGrpSpPr>
            <a:grpSpLocks/>
          </p:cNvGrpSpPr>
          <p:nvPr/>
        </p:nvGrpSpPr>
        <p:grpSpPr bwMode="auto">
          <a:xfrm>
            <a:off x="9462191" y="2145740"/>
            <a:ext cx="768350" cy="3284537"/>
            <a:chOff x="4828" y="867"/>
            <a:chExt cx="499" cy="2114"/>
          </a:xfrm>
          <a:solidFill>
            <a:schemeClr val="accent1">
              <a:lumMod val="40000"/>
              <a:lumOff val="60000"/>
            </a:schemeClr>
          </a:solidFill>
        </p:grpSpPr>
        <p:sp>
          <p:nvSpPr>
            <p:cNvPr id="56" name="Rectangle 47">
              <a:extLst>
                <a:ext uri="{FF2B5EF4-FFF2-40B4-BE49-F238E27FC236}">
                  <a16:creationId xmlns:a16="http://schemas.microsoft.com/office/drawing/2014/main" id="{C3C71CA5-FB51-AE44-8859-7BB4B19F0840}"/>
                </a:ext>
              </a:extLst>
            </p:cNvPr>
            <p:cNvSpPr>
              <a:spLocks noChangeArrowheads="1"/>
            </p:cNvSpPr>
            <p:nvPr/>
          </p:nvSpPr>
          <p:spPr bwMode="auto">
            <a:xfrm>
              <a:off x="4832" y="2655"/>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BASE</a:t>
              </a:r>
            </a:p>
          </p:txBody>
        </p:sp>
        <p:sp>
          <p:nvSpPr>
            <p:cNvPr id="57" name="Rectangle 48">
              <a:extLst>
                <a:ext uri="{FF2B5EF4-FFF2-40B4-BE49-F238E27FC236}">
                  <a16:creationId xmlns:a16="http://schemas.microsoft.com/office/drawing/2014/main" id="{2E238D1B-C758-E24C-9E64-24B83326F882}"/>
                </a:ext>
              </a:extLst>
            </p:cNvPr>
            <p:cNvSpPr>
              <a:spLocks noChangeArrowheads="1"/>
            </p:cNvSpPr>
            <p:nvPr/>
          </p:nvSpPr>
          <p:spPr bwMode="auto">
            <a:xfrm>
              <a:off x="4832" y="2303"/>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Data</a:t>
              </a:r>
            </a:p>
            <a:p>
              <a:pPr algn="ctr" eaLnBrk="1" hangingPunct="1">
                <a:lnSpc>
                  <a:spcPct val="75000"/>
                </a:lnSpc>
                <a:buSzPct val="100000"/>
              </a:pPr>
              <a:r>
                <a:rPr lang="en-US" altLang="en-US" sz="900">
                  <a:solidFill>
                    <a:srgbClr val="000000"/>
                  </a:solidFill>
                  <a:latin typeface="Helvetica" pitchFamily="2" charset="0"/>
                </a:rPr>
                <a:t>Center</a:t>
              </a:r>
            </a:p>
          </p:txBody>
        </p:sp>
        <p:sp>
          <p:nvSpPr>
            <p:cNvPr id="58" name="Rectangle 49">
              <a:extLst>
                <a:ext uri="{FF2B5EF4-FFF2-40B4-BE49-F238E27FC236}">
                  <a16:creationId xmlns:a16="http://schemas.microsoft.com/office/drawing/2014/main" id="{56E18B53-E6B1-C443-B57C-B46E23BA3FB2}"/>
                </a:ext>
              </a:extLst>
            </p:cNvPr>
            <p:cNvSpPr>
              <a:spLocks noChangeArrowheads="1"/>
            </p:cNvSpPr>
            <p:nvPr/>
          </p:nvSpPr>
          <p:spPr bwMode="auto">
            <a:xfrm>
              <a:off x="4832" y="1951"/>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Shared Infrastructure</a:t>
              </a:r>
            </a:p>
          </p:txBody>
        </p:sp>
        <p:sp>
          <p:nvSpPr>
            <p:cNvPr id="59" name="Rectangle 50">
              <a:extLst>
                <a:ext uri="{FF2B5EF4-FFF2-40B4-BE49-F238E27FC236}">
                  <a16:creationId xmlns:a16="http://schemas.microsoft.com/office/drawing/2014/main" id="{2095D679-FC9F-934E-A65D-6D1713434DF2}"/>
                </a:ext>
              </a:extLst>
            </p:cNvPr>
            <p:cNvSpPr>
              <a:spLocks noChangeArrowheads="1"/>
            </p:cNvSpPr>
            <p:nvPr/>
          </p:nvSpPr>
          <p:spPr bwMode="auto">
            <a:xfrm>
              <a:off x="4832" y="1599"/>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Applications</a:t>
              </a:r>
            </a:p>
          </p:txBody>
        </p:sp>
        <p:sp>
          <p:nvSpPr>
            <p:cNvPr id="60" name="Rectangle 51">
              <a:extLst>
                <a:ext uri="{FF2B5EF4-FFF2-40B4-BE49-F238E27FC236}">
                  <a16:creationId xmlns:a16="http://schemas.microsoft.com/office/drawing/2014/main" id="{1E7D070C-DE0C-F746-A8FC-553299656F73}"/>
                </a:ext>
              </a:extLst>
            </p:cNvPr>
            <p:cNvSpPr>
              <a:spLocks noChangeArrowheads="1"/>
            </p:cNvSpPr>
            <p:nvPr/>
          </p:nvSpPr>
          <p:spPr bwMode="auto">
            <a:xfrm>
              <a:off x="4832" y="1248"/>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a:solidFill>
                    <a:srgbClr val="000000"/>
                  </a:solidFill>
                  <a:latin typeface="Helvetica" pitchFamily="2" charset="0"/>
                </a:rPr>
                <a:t>All Business Process IT</a:t>
              </a:r>
            </a:p>
          </p:txBody>
        </p:sp>
        <p:sp>
          <p:nvSpPr>
            <p:cNvPr id="61" name="Rectangle 52">
              <a:extLst>
                <a:ext uri="{FF2B5EF4-FFF2-40B4-BE49-F238E27FC236}">
                  <a16:creationId xmlns:a16="http://schemas.microsoft.com/office/drawing/2014/main" id="{91537531-767F-764D-BABB-BB0594E80D9B}"/>
                </a:ext>
              </a:extLst>
            </p:cNvPr>
            <p:cNvSpPr>
              <a:spLocks noChangeArrowheads="1"/>
            </p:cNvSpPr>
            <p:nvPr/>
          </p:nvSpPr>
          <p:spPr bwMode="auto">
            <a:xfrm>
              <a:off x="4828" y="867"/>
              <a:ext cx="496" cy="327"/>
            </a:xfrm>
            <a:prstGeom prst="rect">
              <a:avLst/>
            </a:prstGeom>
            <a:grpFill/>
            <a:ln w="9360">
              <a:solidFill>
                <a:schemeClr val="bg1">
                  <a:lumMod val="50000"/>
                  <a:lumOff val="50000"/>
                </a:schemeClr>
              </a:solidFill>
              <a:miter lim="800000"/>
              <a:headEnd/>
              <a:tailEnd/>
            </a:ln>
          </p:spPr>
          <p:txBody>
            <a:bodyPr lIns="0" tIns="0" rIns="0" bIns="0"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75000"/>
                </a:lnSpc>
                <a:buSzPct val="100000"/>
              </a:pPr>
              <a:r>
                <a:rPr lang="en-US" altLang="en-US" sz="900" dirty="0">
                  <a:solidFill>
                    <a:srgbClr val="000000"/>
                  </a:solidFill>
                  <a:latin typeface="Helvetica" pitchFamily="2" charset="0"/>
                </a:rPr>
                <a:t>Business Process</a:t>
              </a:r>
            </a:p>
          </p:txBody>
        </p:sp>
      </p:grpSp>
      <p:sp>
        <p:nvSpPr>
          <p:cNvPr id="62" name="Text Box 47">
            <a:extLst>
              <a:ext uri="{FF2B5EF4-FFF2-40B4-BE49-F238E27FC236}">
                <a16:creationId xmlns:a16="http://schemas.microsoft.com/office/drawing/2014/main" id="{BE9CD98E-0E57-6D4B-AEAD-2F8B42339B6B}"/>
              </a:ext>
            </a:extLst>
          </p:cNvPr>
          <p:cNvSpPr txBox="1">
            <a:spLocks noChangeArrowheads="1"/>
          </p:cNvSpPr>
          <p:nvPr/>
        </p:nvSpPr>
        <p:spPr bwMode="auto">
          <a:xfrm>
            <a:off x="9525691" y="1631857"/>
            <a:ext cx="635000" cy="369332"/>
          </a:xfrm>
          <a:prstGeom prst="rect">
            <a:avLst/>
          </a:prstGeom>
          <a:solidFill>
            <a:schemeClr val="tx1">
              <a:lumMod val="95000"/>
            </a:schemeClr>
          </a:solidFill>
          <a:ln>
            <a:noFill/>
          </a:ln>
        </p:spPr>
        <p:txBody>
          <a:bodyPr lIns="0" tIns="0" rIns="0" bIns="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buSzPct val="100000"/>
            </a:pPr>
            <a:r>
              <a:rPr lang="ja-JP" altLang="en-US" sz="1200" i="1">
                <a:solidFill>
                  <a:schemeClr val="bg1"/>
                </a:solidFill>
                <a:latin typeface="Helvetica" pitchFamily="2" charset="0"/>
              </a:rPr>
              <a:t>“</a:t>
            </a:r>
            <a:r>
              <a:rPr lang="en-US" altLang="ja-JP" sz="1200" i="1" dirty="0">
                <a:solidFill>
                  <a:schemeClr val="bg1"/>
                </a:solidFill>
                <a:latin typeface="Helvetica" pitchFamily="2" charset="0"/>
              </a:rPr>
              <a:t>Run my Process</a:t>
            </a:r>
            <a:r>
              <a:rPr lang="ja-JP" altLang="en-US" sz="1200" i="1">
                <a:solidFill>
                  <a:schemeClr val="bg1"/>
                </a:solidFill>
                <a:latin typeface="Helvetica" pitchFamily="2" charset="0"/>
              </a:rPr>
              <a:t>”</a:t>
            </a:r>
            <a:endParaRPr lang="en-US" altLang="en-US" sz="1200" i="1" dirty="0">
              <a:solidFill>
                <a:schemeClr val="bg1"/>
              </a:solidFill>
              <a:latin typeface="Helvetica" pitchFamily="2" charset="0"/>
            </a:endParaRPr>
          </a:p>
        </p:txBody>
      </p:sp>
      <p:sp>
        <p:nvSpPr>
          <p:cNvPr id="64" name="Right Arrow 63">
            <a:extLst>
              <a:ext uri="{FF2B5EF4-FFF2-40B4-BE49-F238E27FC236}">
                <a16:creationId xmlns:a16="http://schemas.microsoft.com/office/drawing/2014/main" id="{D8015D2C-5A64-F940-B489-EB46E9E21CD7}"/>
              </a:ext>
            </a:extLst>
          </p:cNvPr>
          <p:cNvSpPr>
            <a:spLocks noChangeArrowheads="1"/>
          </p:cNvSpPr>
          <p:nvPr/>
        </p:nvSpPr>
        <p:spPr bwMode="auto">
          <a:xfrm rot="20162534">
            <a:off x="1886847" y="2472447"/>
            <a:ext cx="8184740" cy="622300"/>
          </a:xfrm>
          <a:prstGeom prst="rightArrow">
            <a:avLst>
              <a:gd name="adj1" fmla="val 50000"/>
              <a:gd name="adj2" fmla="val 92693"/>
            </a:avLst>
          </a:prstGeom>
          <a:gradFill rotWithShape="1">
            <a:gsLst>
              <a:gs pos="0">
                <a:srgbClr val="3758D7"/>
              </a:gs>
              <a:gs pos="20000">
                <a:srgbClr val="3A59D3"/>
              </a:gs>
              <a:gs pos="100000">
                <a:srgbClr val="2A42A1"/>
              </a:gs>
            </a:gsLst>
            <a:lin ang="5400000"/>
          </a:gradFill>
          <a:ln w="9525">
            <a:solidFill>
              <a:srgbClr val="4963C6"/>
            </a:solidFill>
            <a:miter lim="800000"/>
            <a:headEnd/>
            <a:tailEnd/>
          </a:ln>
          <a:effectLst>
            <a:outerShdw dist="23000" dir="5400000" rotWithShape="0">
              <a:srgbClr val="808080">
                <a:alpha val="34998"/>
              </a:srgbClr>
            </a:outerShdw>
          </a:effectLst>
        </p:spPr>
        <p:txBody>
          <a:bodyPr anchor="ctr"/>
          <a:lstStyle/>
          <a:p>
            <a:pPr algn="ctr">
              <a:defRPr/>
            </a:pPr>
            <a:r>
              <a:rPr lang="en-US" b="1" dirty="0">
                <a:solidFill>
                  <a:schemeClr val="lt1"/>
                </a:solidFill>
                <a:latin typeface="Helvetica" pitchFamily="2" charset="0"/>
              </a:rPr>
              <a:t>Higher Value</a:t>
            </a:r>
          </a:p>
        </p:txBody>
      </p:sp>
      <p:sp>
        <p:nvSpPr>
          <p:cNvPr id="66" name="Text Box 13">
            <a:extLst>
              <a:ext uri="{FF2B5EF4-FFF2-40B4-BE49-F238E27FC236}">
                <a16:creationId xmlns:a16="http://schemas.microsoft.com/office/drawing/2014/main" id="{BF25164F-C1D9-5A43-B5B9-3A2410C68141}"/>
              </a:ext>
            </a:extLst>
          </p:cNvPr>
          <p:cNvSpPr txBox="1">
            <a:spLocks noChangeArrowheads="1"/>
          </p:cNvSpPr>
          <p:nvPr/>
        </p:nvSpPr>
        <p:spPr bwMode="auto">
          <a:xfrm>
            <a:off x="2704019" y="4650397"/>
            <a:ext cx="635000" cy="738664"/>
          </a:xfrm>
          <a:prstGeom prst="rect">
            <a:avLst/>
          </a:prstGeom>
          <a:solidFill>
            <a:schemeClr val="tx1">
              <a:lumMod val="95000"/>
            </a:schemeClr>
          </a:solidFill>
          <a:ln>
            <a:noFill/>
          </a:ln>
        </p:spPr>
        <p:txBody>
          <a:bodyPr lIns="0" tIns="0" rIns="0" bIns="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buSzPct val="100000"/>
            </a:pPr>
            <a:r>
              <a:rPr lang="ja-JP" altLang="en-US" sz="1200" i="1">
                <a:solidFill>
                  <a:schemeClr val="bg1"/>
                </a:solidFill>
                <a:latin typeface="Helvetica" pitchFamily="2" charset="0"/>
              </a:rPr>
              <a:t>“</a:t>
            </a:r>
            <a:r>
              <a:rPr lang="en-US" altLang="ja-JP" sz="1200" i="1" dirty="0">
                <a:solidFill>
                  <a:schemeClr val="bg1"/>
                </a:solidFill>
                <a:latin typeface="Helvetica" pitchFamily="2" charset="0"/>
              </a:rPr>
              <a:t> Help me with some tasks</a:t>
            </a:r>
            <a:r>
              <a:rPr lang="ja-JP" altLang="en-US" sz="1200" i="1">
                <a:solidFill>
                  <a:schemeClr val="bg1"/>
                </a:solidFill>
                <a:latin typeface="Helvetica" pitchFamily="2" charset="0"/>
              </a:rPr>
              <a:t>”</a:t>
            </a:r>
            <a:endParaRPr lang="en-US" altLang="en-US" sz="1200" i="1" dirty="0">
              <a:solidFill>
                <a:schemeClr val="bg1"/>
              </a:solidFill>
              <a:latin typeface="Helvetica" pitchFamily="2" charset="0"/>
            </a:endParaRPr>
          </a:p>
        </p:txBody>
      </p:sp>
      <p:sp>
        <p:nvSpPr>
          <p:cNvPr id="67" name="Text Box 14">
            <a:extLst>
              <a:ext uri="{FF2B5EF4-FFF2-40B4-BE49-F238E27FC236}">
                <a16:creationId xmlns:a16="http://schemas.microsoft.com/office/drawing/2014/main" id="{B8CB64C4-A682-124A-8DE3-F354D4E25339}"/>
              </a:ext>
            </a:extLst>
          </p:cNvPr>
          <p:cNvSpPr txBox="1">
            <a:spLocks noChangeArrowheads="1"/>
          </p:cNvSpPr>
          <p:nvPr/>
        </p:nvSpPr>
        <p:spPr bwMode="auto">
          <a:xfrm>
            <a:off x="3690826" y="4217100"/>
            <a:ext cx="869874" cy="553998"/>
          </a:xfrm>
          <a:prstGeom prst="rect">
            <a:avLst/>
          </a:prstGeom>
          <a:solidFill>
            <a:schemeClr val="tx1">
              <a:lumMod val="95000"/>
            </a:schemeClr>
          </a:solidFill>
          <a:ln>
            <a:noFill/>
          </a:ln>
        </p:spPr>
        <p:txBody>
          <a:bodyPr wrap="square" lIns="0" tIns="0" rIns="0" bIns="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algn="ctr" eaLnBrk="1" hangingPunct="1">
              <a:buSzPct val="100000"/>
            </a:pPr>
            <a:r>
              <a:rPr lang="ja-JP" altLang="en-US" sz="1200" i="1">
                <a:solidFill>
                  <a:schemeClr val="bg1"/>
                </a:solidFill>
                <a:latin typeface="Helvetica" pitchFamily="2" charset="0"/>
              </a:rPr>
              <a:t>“</a:t>
            </a:r>
            <a:r>
              <a:rPr lang="en-US" altLang="ja-JP" sz="1200" i="1" dirty="0">
                <a:solidFill>
                  <a:schemeClr val="bg1"/>
                </a:solidFill>
                <a:latin typeface="Helvetica" pitchFamily="2" charset="0"/>
              </a:rPr>
              <a:t> Monitor my servers in my DC</a:t>
            </a:r>
            <a:r>
              <a:rPr lang="ja-JP" altLang="en-US" sz="1200" i="1">
                <a:solidFill>
                  <a:schemeClr val="bg1"/>
                </a:solidFill>
                <a:latin typeface="Helvetica" pitchFamily="2" charset="0"/>
              </a:rPr>
              <a:t>”</a:t>
            </a:r>
            <a:endParaRPr lang="en-US" altLang="en-US" sz="1200" i="1" dirty="0">
              <a:solidFill>
                <a:schemeClr val="bg1"/>
              </a:solidFill>
              <a:latin typeface="Helvetica" pitchFamily="2" charset="0"/>
            </a:endParaRPr>
          </a:p>
        </p:txBody>
      </p:sp>
      <p:sp>
        <p:nvSpPr>
          <p:cNvPr id="19" name="TextBox 18">
            <a:extLst>
              <a:ext uri="{FF2B5EF4-FFF2-40B4-BE49-F238E27FC236}">
                <a16:creationId xmlns:a16="http://schemas.microsoft.com/office/drawing/2014/main" id="{D39C68BD-2ADC-3142-BAC7-0D336CCF2AD2}"/>
              </a:ext>
            </a:extLst>
          </p:cNvPr>
          <p:cNvSpPr txBox="1"/>
          <p:nvPr/>
        </p:nvSpPr>
        <p:spPr>
          <a:xfrm>
            <a:off x="4753642" y="1382619"/>
            <a:ext cx="3054350" cy="646331"/>
          </a:xfrm>
          <a:prstGeom prst="rect">
            <a:avLst/>
          </a:prstGeom>
          <a:noFill/>
        </p:spPr>
        <p:txBody>
          <a:bodyPr wrap="square">
            <a:spAutoFit/>
          </a:bodyPr>
          <a:lstStyle/>
          <a:p>
            <a:pPr algn="ctr">
              <a:defRPr/>
            </a:pPr>
            <a:r>
              <a:rPr lang="en-US" sz="1200" dirty="0">
                <a:latin typeface="Apple Chancery" panose="03020702040506060504" pitchFamily="66" charset="-79"/>
                <a:cs typeface="Apple Chancery" panose="03020702040506060504" pitchFamily="66" charset="-79"/>
              </a:rPr>
              <a:t>This is the space we prefer to play, where we can differentiate ourselves through value and best practice</a:t>
            </a:r>
          </a:p>
        </p:txBody>
      </p:sp>
      <p:sp>
        <p:nvSpPr>
          <p:cNvPr id="20" name="TextBox 19">
            <a:extLst>
              <a:ext uri="{FF2B5EF4-FFF2-40B4-BE49-F238E27FC236}">
                <a16:creationId xmlns:a16="http://schemas.microsoft.com/office/drawing/2014/main" id="{9F53EA21-6F05-A04B-9415-DA646209A84E}"/>
              </a:ext>
            </a:extLst>
          </p:cNvPr>
          <p:cNvSpPr txBox="1"/>
          <p:nvPr/>
        </p:nvSpPr>
        <p:spPr>
          <a:xfrm>
            <a:off x="2366066" y="3082500"/>
            <a:ext cx="1382713" cy="577081"/>
          </a:xfrm>
          <a:prstGeom prst="rect">
            <a:avLst/>
          </a:prstGeom>
          <a:noFill/>
        </p:spPr>
        <p:txBody>
          <a:bodyPr>
            <a:spAutoFit/>
          </a:bodyPr>
          <a:lstStyle/>
          <a:p>
            <a:pPr algn="ctr">
              <a:defRPr/>
            </a:pPr>
            <a:r>
              <a:rPr lang="en-US" sz="1050" b="1" dirty="0">
                <a:solidFill>
                  <a:srgbClr val="0084B8"/>
                </a:solidFill>
                <a:latin typeface="Helvetica" pitchFamily="2" charset="0"/>
              </a:rPr>
              <a:t>Out tasking</a:t>
            </a:r>
          </a:p>
          <a:p>
            <a:pPr algn="ctr">
              <a:defRPr/>
            </a:pPr>
            <a:r>
              <a:rPr lang="en-US" sz="1050" b="1" dirty="0">
                <a:solidFill>
                  <a:srgbClr val="0084B8"/>
                </a:solidFill>
                <a:latin typeface="Helvetica" pitchFamily="2" charset="0"/>
              </a:rPr>
              <a:t>Staff Augmentation</a:t>
            </a:r>
          </a:p>
        </p:txBody>
      </p:sp>
      <p:sp>
        <p:nvSpPr>
          <p:cNvPr id="65" name="TextBox 64">
            <a:extLst>
              <a:ext uri="{FF2B5EF4-FFF2-40B4-BE49-F238E27FC236}">
                <a16:creationId xmlns:a16="http://schemas.microsoft.com/office/drawing/2014/main" id="{C979A2EC-D333-9E47-9DDC-A8583F6C891A}"/>
              </a:ext>
            </a:extLst>
          </p:cNvPr>
          <p:cNvSpPr txBox="1"/>
          <p:nvPr/>
        </p:nvSpPr>
        <p:spPr>
          <a:xfrm>
            <a:off x="2604191" y="6301889"/>
            <a:ext cx="7193374" cy="261610"/>
          </a:xfrm>
          <a:prstGeom prst="rect">
            <a:avLst/>
          </a:prstGeom>
          <a:solidFill>
            <a:srgbClr val="FDA013"/>
          </a:solid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defRPr/>
            </a:pPr>
            <a:r>
              <a:rPr lang="en-US" sz="1100" b="1" dirty="0">
                <a:solidFill>
                  <a:schemeClr val="tx1"/>
                </a:solidFill>
                <a:latin typeface="Helvetica" pitchFamily="2" charset="0"/>
              </a:rPr>
              <a:t>Consultancy (Business , IT, BCM, …</a:t>
            </a:r>
            <a:r>
              <a:rPr lang="en-US" sz="1100" b="1" dirty="0" err="1">
                <a:solidFill>
                  <a:schemeClr val="tx1"/>
                </a:solidFill>
                <a:latin typeface="Helvetica" pitchFamily="2" charset="0"/>
              </a:rPr>
              <a:t>etc</a:t>
            </a:r>
            <a:r>
              <a:rPr lang="en-US" sz="1100" b="1" dirty="0">
                <a:solidFill>
                  <a:schemeClr val="tx1"/>
                </a:solidFill>
                <a:latin typeface="Helvetica" pitchFamily="2" charset="0"/>
              </a:rPr>
              <a:t>)</a:t>
            </a:r>
          </a:p>
        </p:txBody>
      </p:sp>
      <p:sp>
        <p:nvSpPr>
          <p:cNvPr id="70" name="Left-Right Arrow 69">
            <a:extLst>
              <a:ext uri="{FF2B5EF4-FFF2-40B4-BE49-F238E27FC236}">
                <a16:creationId xmlns:a16="http://schemas.microsoft.com/office/drawing/2014/main" id="{27F38B51-B117-7D44-AB41-E14CC17E6164}"/>
              </a:ext>
            </a:extLst>
          </p:cNvPr>
          <p:cNvSpPr>
            <a:spLocks noChangeArrowheads="1"/>
          </p:cNvSpPr>
          <p:nvPr/>
        </p:nvSpPr>
        <p:spPr bwMode="auto">
          <a:xfrm>
            <a:off x="2123068" y="5850849"/>
            <a:ext cx="8475355" cy="274958"/>
          </a:xfrm>
          <a:prstGeom prst="leftRightArrow">
            <a:avLst>
              <a:gd name="adj1" fmla="val 76926"/>
              <a:gd name="adj2" fmla="val 50002"/>
            </a:avLst>
          </a:prstGeom>
          <a:gradFill rotWithShape="1">
            <a:gsLst>
              <a:gs pos="0">
                <a:srgbClr val="3758D7"/>
              </a:gs>
              <a:gs pos="20000">
                <a:srgbClr val="3A59D3"/>
              </a:gs>
              <a:gs pos="100000">
                <a:srgbClr val="2A42A1"/>
              </a:gs>
            </a:gsLst>
            <a:lin ang="5400000"/>
          </a:gradFill>
          <a:ln w="9525">
            <a:solidFill>
              <a:srgbClr val="4963C6"/>
            </a:solidFill>
            <a:miter lim="800000"/>
            <a:headEnd/>
            <a:tailEnd/>
          </a:ln>
          <a:effectLst>
            <a:outerShdw dist="23000" dir="5400000" rotWithShape="0">
              <a:srgbClr val="808080">
                <a:alpha val="34998"/>
              </a:srgbClr>
            </a:outerShdw>
          </a:effectLst>
        </p:spPr>
        <p:txBody>
          <a:bodyPr anchor="ctr"/>
          <a:lstStyle/>
          <a:p>
            <a:pPr algn="ctr">
              <a:defRPr/>
            </a:pPr>
            <a:endParaRPr lang="en-US">
              <a:solidFill>
                <a:prstClr val="white"/>
              </a:solidFill>
              <a:latin typeface="+mn-lt"/>
              <a:ea typeface="+mn-ea"/>
            </a:endParaRPr>
          </a:p>
        </p:txBody>
      </p:sp>
      <p:sp>
        <p:nvSpPr>
          <p:cNvPr id="71" name="TextBox 48">
            <a:extLst>
              <a:ext uri="{FF2B5EF4-FFF2-40B4-BE49-F238E27FC236}">
                <a16:creationId xmlns:a16="http://schemas.microsoft.com/office/drawing/2014/main" id="{2E5D4681-0AB3-1542-A3CF-97CB470AEF40}"/>
              </a:ext>
            </a:extLst>
          </p:cNvPr>
          <p:cNvSpPr txBox="1">
            <a:spLocks noChangeArrowheads="1"/>
          </p:cNvSpPr>
          <p:nvPr/>
        </p:nvSpPr>
        <p:spPr bwMode="auto">
          <a:xfrm>
            <a:off x="2671062" y="5847732"/>
            <a:ext cx="7885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b="1" dirty="0">
                <a:solidFill>
                  <a:srgbClr val="FFFFFF"/>
                </a:solidFill>
                <a:latin typeface="Helvetica" pitchFamily="2" charset="0"/>
              </a:rPr>
              <a:t>Do it yourself                                      We help you do it                                                                  We do it for you</a:t>
            </a:r>
          </a:p>
        </p:txBody>
      </p:sp>
      <p:cxnSp>
        <p:nvCxnSpPr>
          <p:cNvPr id="3" name="Straight Connector 2">
            <a:extLst>
              <a:ext uri="{FF2B5EF4-FFF2-40B4-BE49-F238E27FC236}">
                <a16:creationId xmlns:a16="http://schemas.microsoft.com/office/drawing/2014/main" id="{A16C81D8-21C6-4A4F-BB09-DD5C208EE525}"/>
              </a:ext>
            </a:extLst>
          </p:cNvPr>
          <p:cNvCxnSpPr>
            <a:cxnSpLocks/>
          </p:cNvCxnSpPr>
          <p:nvPr/>
        </p:nvCxnSpPr>
        <p:spPr>
          <a:xfrm flipH="1">
            <a:off x="442335" y="1021674"/>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EF0D1B0-BD90-CE8F-4AE0-A393B1D89079}"/>
              </a:ext>
            </a:extLst>
          </p:cNvPr>
          <p:cNvPicPr>
            <a:picLocks noChangeAspect="1"/>
          </p:cNvPicPr>
          <p:nvPr/>
        </p:nvPicPr>
        <p:blipFill>
          <a:blip r:embed="rId3"/>
          <a:srcRect/>
          <a:stretch/>
        </p:blipFill>
        <p:spPr>
          <a:xfrm>
            <a:off x="373737" y="6217338"/>
            <a:ext cx="678839" cy="237593"/>
          </a:xfrm>
          <a:prstGeom prst="rect">
            <a:avLst/>
          </a:prstGeom>
        </p:spPr>
      </p:pic>
    </p:spTree>
    <p:extLst>
      <p:ext uri="{BB962C8B-B14F-4D97-AF65-F5344CB8AC3E}">
        <p14:creationId xmlns:p14="http://schemas.microsoft.com/office/powerpoint/2010/main" val="33694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464E1C1-5BAE-AB40-A5A9-4D9A0713C5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07638" y="2782802"/>
            <a:ext cx="4010625" cy="2945142"/>
          </a:xfrm>
          <a:prstGeom prst="rect">
            <a:avLst/>
          </a:prstGeom>
        </p:spPr>
        <p:style>
          <a:lnRef idx="0">
            <a:schemeClr val="accent3"/>
          </a:lnRef>
          <a:fillRef idx="3">
            <a:schemeClr val="accent3"/>
          </a:fillRef>
          <a:effectRef idx="3">
            <a:schemeClr val="accent3"/>
          </a:effectRef>
          <a:fontRef idx="minor">
            <a:schemeClr val="lt1"/>
          </a:fontRef>
        </p:style>
      </p:pic>
      <p:cxnSp>
        <p:nvCxnSpPr>
          <p:cNvPr id="34" name="Straight Connector 33">
            <a:extLst>
              <a:ext uri="{FF2B5EF4-FFF2-40B4-BE49-F238E27FC236}">
                <a16:creationId xmlns:a16="http://schemas.microsoft.com/office/drawing/2014/main" id="{3D609F20-C4FF-0E4C-A627-C17A77B87EC0}"/>
              </a:ext>
            </a:extLst>
          </p:cNvPr>
          <p:cNvCxnSpPr>
            <a:cxnSpLocks/>
          </p:cNvCxnSpPr>
          <p:nvPr/>
        </p:nvCxnSpPr>
        <p:spPr>
          <a:xfrm flipH="1">
            <a:off x="337457" y="1117376"/>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C1A5889-5C12-A642-817B-2A66448CCE14}"/>
              </a:ext>
            </a:extLst>
          </p:cNvPr>
          <p:cNvSpPr/>
          <p:nvPr/>
        </p:nvSpPr>
        <p:spPr>
          <a:xfrm>
            <a:off x="3817972" y="369940"/>
            <a:ext cx="4556055" cy="584775"/>
          </a:xfrm>
          <a:prstGeom prst="rect">
            <a:avLst/>
          </a:prstGeom>
        </p:spPr>
        <p:txBody>
          <a:bodyPr wrap="none">
            <a:spAutoFit/>
          </a:bodyPr>
          <a:lstStyle/>
          <a:p>
            <a:r>
              <a:rPr lang="en-US" sz="3200" b="1" dirty="0">
                <a:solidFill>
                  <a:srgbClr val="1D67B4"/>
                </a:solidFill>
                <a:latin typeface="Helvetica" pitchFamily="2" charset="0"/>
                <a:cs typeface="Apple Chancery" panose="03020702040506060504" pitchFamily="66" charset="-79"/>
              </a:rPr>
              <a:t>Consultancy Services </a:t>
            </a:r>
          </a:p>
        </p:txBody>
      </p:sp>
      <p:pic>
        <p:nvPicPr>
          <p:cNvPr id="3" name="Picture 2">
            <a:extLst>
              <a:ext uri="{FF2B5EF4-FFF2-40B4-BE49-F238E27FC236}">
                <a16:creationId xmlns:a16="http://schemas.microsoft.com/office/drawing/2014/main" id="{16782435-0869-0F22-077F-2C7AA6D95E37}"/>
              </a:ext>
            </a:extLst>
          </p:cNvPr>
          <p:cNvPicPr>
            <a:picLocks noChangeAspect="1"/>
          </p:cNvPicPr>
          <p:nvPr/>
        </p:nvPicPr>
        <p:blipFill>
          <a:blip r:embed="rId3"/>
          <a:srcRect/>
          <a:stretch/>
        </p:blipFill>
        <p:spPr>
          <a:xfrm>
            <a:off x="373737" y="6217338"/>
            <a:ext cx="678839" cy="237593"/>
          </a:xfrm>
          <a:prstGeom prst="rect">
            <a:avLst/>
          </a:prstGeom>
        </p:spPr>
      </p:pic>
      <p:sp>
        <p:nvSpPr>
          <p:cNvPr id="11" name="TextBox 10">
            <a:extLst>
              <a:ext uri="{FF2B5EF4-FFF2-40B4-BE49-F238E27FC236}">
                <a16:creationId xmlns:a16="http://schemas.microsoft.com/office/drawing/2014/main" id="{1D404F1E-A33F-3023-10E4-C8C72AD1704A}"/>
              </a:ext>
            </a:extLst>
          </p:cNvPr>
          <p:cNvSpPr txBox="1"/>
          <p:nvPr/>
        </p:nvSpPr>
        <p:spPr>
          <a:xfrm>
            <a:off x="506437" y="1272094"/>
            <a:ext cx="11252213" cy="1384995"/>
          </a:xfrm>
          <a:prstGeom prst="rect">
            <a:avLst/>
          </a:prstGeom>
          <a:noFill/>
        </p:spPr>
        <p:txBody>
          <a:bodyPr wrap="square">
            <a:spAutoFit/>
          </a:bodyPr>
          <a:lstStyle/>
          <a:p>
            <a:r>
              <a:rPr lang="en-US" sz="1400" dirty="0">
                <a:latin typeface="Helvetica" panose="020B0604020202020204" pitchFamily="34" charset="0"/>
                <a:cs typeface="Helvetica" panose="020B0604020202020204" pitchFamily="34" charset="0"/>
              </a:rPr>
              <a:t>At </a:t>
            </a:r>
            <a:r>
              <a:rPr lang="en-US" sz="1400" b="1" dirty="0">
                <a:solidFill>
                  <a:srgbClr val="0070C0"/>
                </a:solidFill>
                <a:latin typeface="Helvetica" pitchFamily="2" charset="0"/>
              </a:rPr>
              <a:t>C</a:t>
            </a:r>
            <a:r>
              <a:rPr lang="en-US" sz="1400" b="1" dirty="0">
                <a:solidFill>
                  <a:srgbClr val="FF0000"/>
                </a:solidFill>
                <a:latin typeface="Helvetica" pitchFamily="2" charset="0"/>
              </a:rPr>
              <a:t>4</a:t>
            </a:r>
            <a:r>
              <a:rPr lang="en-US" sz="1400" b="1" dirty="0">
                <a:solidFill>
                  <a:srgbClr val="0070C0"/>
                </a:solidFill>
                <a:latin typeface="Helvetica" pitchFamily="2" charset="0"/>
              </a:rPr>
              <a:t>R</a:t>
            </a:r>
            <a:r>
              <a:rPr lang="en-US" sz="1400" dirty="0">
                <a:latin typeface="Helvetica" panose="020B0604020202020204" pitchFamily="34" charset="0"/>
                <a:cs typeface="Helvetica" panose="020B0604020202020204" pitchFamily="34" charset="0"/>
              </a:rPr>
              <a:t>, we have a team of highly skilled and talented professionals who are experts in providing consulting services across a wide range of industries. We specialize in helping organizations assess and manage risk, ensure business continuity, and improve their IT strategy and services.</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Our consulting services cover a range of specialties, including risk management, business continuity, IT strategy, IT services, maturity assessment, COBIT, IT infrastructure, security, data centers, ITIL best practices, and ISO 22301. </a:t>
            </a:r>
          </a:p>
        </p:txBody>
      </p:sp>
      <p:grpSp>
        <p:nvGrpSpPr>
          <p:cNvPr id="12" name="Group 11">
            <a:extLst>
              <a:ext uri="{FF2B5EF4-FFF2-40B4-BE49-F238E27FC236}">
                <a16:creationId xmlns:a16="http://schemas.microsoft.com/office/drawing/2014/main" id="{199BA76C-18FB-1DDB-EB18-8F2C0191CCAD}"/>
              </a:ext>
            </a:extLst>
          </p:cNvPr>
          <p:cNvGrpSpPr/>
          <p:nvPr/>
        </p:nvGrpSpPr>
        <p:grpSpPr>
          <a:xfrm>
            <a:off x="7507371" y="5956903"/>
            <a:ext cx="4251279" cy="620649"/>
            <a:chOff x="7507371" y="5956903"/>
            <a:chExt cx="4251279" cy="620649"/>
          </a:xfrm>
        </p:grpSpPr>
        <p:pic>
          <p:nvPicPr>
            <p:cNvPr id="13" name="Picture 4" descr="Microsoft-Partner - IAG Consulting">
              <a:extLst>
                <a:ext uri="{FF2B5EF4-FFF2-40B4-BE49-F238E27FC236}">
                  <a16:creationId xmlns:a16="http://schemas.microsoft.com/office/drawing/2014/main" id="{8AE64DCD-7AE8-6826-3365-837EA2D509B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07371" y="5956903"/>
              <a:ext cx="1034416" cy="6206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pcoming Oracle Cloud Webinars and Events | Evosys">
              <a:extLst>
                <a:ext uri="{FF2B5EF4-FFF2-40B4-BE49-F238E27FC236}">
                  <a16:creationId xmlns:a16="http://schemas.microsoft.com/office/drawing/2014/main" id="{96774680-ED7D-6748-3123-D9F19E2F49E0}"/>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r="44742" b="-10934"/>
            <a:stretch/>
          </p:blipFill>
          <p:spPr bwMode="auto">
            <a:xfrm>
              <a:off x="8750646" y="6042354"/>
              <a:ext cx="1092805" cy="5351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artner Stories | Odoo">
              <a:extLst>
                <a:ext uri="{FF2B5EF4-FFF2-40B4-BE49-F238E27FC236}">
                  <a16:creationId xmlns:a16="http://schemas.microsoft.com/office/drawing/2014/main" id="{B0FDA7E2-8C51-FE9F-41C2-7AA4C490EED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020207" y="5996386"/>
              <a:ext cx="948691" cy="4957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830C01F-96D1-6108-3495-C58E71DC375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058121" y="6057476"/>
              <a:ext cx="700529" cy="41950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61240EA9-C445-0278-7B93-6EF217025DB5}"/>
              </a:ext>
            </a:extLst>
          </p:cNvPr>
          <p:cNvSpPr txBox="1"/>
          <p:nvPr/>
        </p:nvSpPr>
        <p:spPr>
          <a:xfrm>
            <a:off x="506437" y="2914274"/>
            <a:ext cx="7113504" cy="3108543"/>
          </a:xfrm>
          <a:prstGeom prst="rect">
            <a:avLst/>
          </a:prstGeom>
          <a:noFill/>
        </p:spPr>
        <p:txBody>
          <a:bodyPr wrap="square">
            <a:spAutoFit/>
          </a:bodyPr>
          <a:lstStyle/>
          <a:p>
            <a:r>
              <a:rPr lang="en-US" sz="1400" dirty="0">
                <a:latin typeface="Helvetica" panose="020B0604020202020204" pitchFamily="34" charset="0"/>
                <a:cs typeface="Helvetica" panose="020B0604020202020204" pitchFamily="34" charset="0"/>
              </a:rPr>
              <a:t>Whether you need assistance with developing a comprehensive risk management plan, ensuring business continuity in the face of unexpected disruptions, or optimizing your IT infrastructure, we have the expertise to help you achieve your goals.</a:t>
            </a:r>
          </a:p>
          <a:p>
            <a:r>
              <a:rPr lang="en-US" sz="1400" dirty="0">
                <a:latin typeface="Helvetica" panose="020B0604020202020204" pitchFamily="34" charset="0"/>
                <a:cs typeface="Helvetica" panose="020B0604020202020204" pitchFamily="34" charset="0"/>
              </a:rPr>
              <a:t>Our team works closely with clients to understand their unique needs and objectives, and we develop customized solutions tailored to their specific requirements. </a:t>
            </a:r>
          </a:p>
          <a:p>
            <a:r>
              <a:rPr lang="en-US" sz="1400" dirty="0">
                <a:latin typeface="Helvetica" panose="020B0604020202020204" pitchFamily="34" charset="0"/>
                <a:cs typeface="Helvetica" panose="020B0604020202020204" pitchFamily="34" charset="0"/>
              </a:rPr>
              <a:t>We take pride in providing high-quality consulting services that deliver measurable results and drive long-term value for our clients.</a:t>
            </a:r>
          </a:p>
          <a:p>
            <a:endParaRPr lang="en-US" sz="1400" dirty="0">
              <a:latin typeface="Helvetica" panose="020B0604020202020204" pitchFamily="34" charset="0"/>
              <a:cs typeface="Helvetica" panose="020B0604020202020204" pitchFamily="34" charset="0"/>
            </a:endParaRPr>
          </a:p>
          <a:p>
            <a:r>
              <a:rPr lang="en-US" sz="1400" dirty="0">
                <a:latin typeface="Helvetica" panose="020B0604020202020204" pitchFamily="34" charset="0"/>
                <a:cs typeface="Helvetica" panose="020B0604020202020204" pitchFamily="34" charset="0"/>
              </a:rPr>
              <a:t>At </a:t>
            </a:r>
            <a:r>
              <a:rPr lang="en-US" sz="1400" b="1" dirty="0">
                <a:solidFill>
                  <a:srgbClr val="0070C0"/>
                </a:solidFill>
                <a:latin typeface="Helvetica" pitchFamily="2" charset="0"/>
              </a:rPr>
              <a:t>C</a:t>
            </a:r>
            <a:r>
              <a:rPr lang="en-US" sz="1400" b="1" dirty="0">
                <a:solidFill>
                  <a:srgbClr val="FF0000"/>
                </a:solidFill>
                <a:latin typeface="Helvetica" pitchFamily="2" charset="0"/>
              </a:rPr>
              <a:t>4</a:t>
            </a:r>
            <a:r>
              <a:rPr lang="en-US" sz="1400" b="1" dirty="0">
                <a:solidFill>
                  <a:srgbClr val="0070C0"/>
                </a:solidFill>
                <a:latin typeface="Helvetica" pitchFamily="2" charset="0"/>
              </a:rPr>
              <a:t>R</a:t>
            </a:r>
            <a:r>
              <a:rPr lang="en-US" sz="1400" dirty="0">
                <a:latin typeface="Helvetica" panose="020B0604020202020204" pitchFamily="34" charset="0"/>
                <a:cs typeface="Helvetica" panose="020B0604020202020204" pitchFamily="34" charset="0"/>
              </a:rPr>
              <a:t>, we are committed to staying at the forefront of industry best practices and emerging technologies. We continuously invest in our team's professional development to ensure that we are equipped with the latest knowledge and skills to help our clients succeed.</a:t>
            </a:r>
          </a:p>
          <a:p>
            <a:r>
              <a:rPr lang="en-US" sz="1400" dirty="0">
                <a:latin typeface="Helvetica" panose="020B0604020202020204" pitchFamily="34" charset="0"/>
                <a:cs typeface="Helvetica" panose="020B0604020202020204" pitchFamily="34" charset="0"/>
              </a:rPr>
              <a:t>Contact us today to learn more about our consulting services and how we can help your organization achieve its goals.</a:t>
            </a:r>
            <a:endParaRPr lang="en-US" sz="1400" dirty="0"/>
          </a:p>
        </p:txBody>
      </p:sp>
    </p:spTree>
    <p:extLst>
      <p:ext uri="{BB962C8B-B14F-4D97-AF65-F5344CB8AC3E}">
        <p14:creationId xmlns:p14="http://schemas.microsoft.com/office/powerpoint/2010/main" val="230339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holding a transparent device&#10;&#10;Description automatically generated">
            <a:extLst>
              <a:ext uri="{FF2B5EF4-FFF2-40B4-BE49-F238E27FC236}">
                <a16:creationId xmlns:a16="http://schemas.microsoft.com/office/drawing/2014/main" id="{451AD050-5F87-C172-5638-9AC493B6AFA6}"/>
              </a:ext>
            </a:extLst>
          </p:cNvPr>
          <p:cNvPicPr>
            <a:picLocks noChangeAspect="1"/>
          </p:cNvPicPr>
          <p:nvPr/>
        </p:nvPicPr>
        <p:blipFill>
          <a:blip r:embed="rId3"/>
          <a:stretch>
            <a:fillRect/>
          </a:stretch>
        </p:blipFill>
        <p:spPr>
          <a:xfrm>
            <a:off x="8362042" y="1493117"/>
            <a:ext cx="3492500" cy="2324100"/>
          </a:xfrm>
          <a:prstGeom prst="rect">
            <a:avLst/>
          </a:prstGeom>
        </p:spPr>
      </p:pic>
      <p:cxnSp>
        <p:nvCxnSpPr>
          <p:cNvPr id="34" name="Straight Connector 33">
            <a:extLst>
              <a:ext uri="{FF2B5EF4-FFF2-40B4-BE49-F238E27FC236}">
                <a16:creationId xmlns:a16="http://schemas.microsoft.com/office/drawing/2014/main" id="{3D609F20-C4FF-0E4C-A627-C17A77B87EC0}"/>
              </a:ext>
            </a:extLst>
          </p:cNvPr>
          <p:cNvCxnSpPr>
            <a:cxnSpLocks/>
          </p:cNvCxnSpPr>
          <p:nvPr/>
        </p:nvCxnSpPr>
        <p:spPr>
          <a:xfrm flipH="1">
            <a:off x="337457" y="1201784"/>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C1A5889-5C12-A642-817B-2A66448CCE14}"/>
              </a:ext>
            </a:extLst>
          </p:cNvPr>
          <p:cNvSpPr/>
          <p:nvPr/>
        </p:nvSpPr>
        <p:spPr>
          <a:xfrm>
            <a:off x="3658474" y="282034"/>
            <a:ext cx="4875053" cy="584775"/>
          </a:xfrm>
          <a:prstGeom prst="rect">
            <a:avLst/>
          </a:prstGeom>
        </p:spPr>
        <p:txBody>
          <a:bodyPr wrap="none">
            <a:spAutoFit/>
          </a:bodyPr>
          <a:lstStyle/>
          <a:p>
            <a:pPr algn="ctr"/>
            <a:r>
              <a:rPr lang="en-US" sz="3200" b="1" dirty="0">
                <a:solidFill>
                  <a:srgbClr val="1D67B4"/>
                </a:solidFill>
                <a:latin typeface="Helvetica" pitchFamily="2" charset="0"/>
                <a:cs typeface="Apple Chancery" panose="03020702040506060504" pitchFamily="66" charset="-79"/>
              </a:rPr>
              <a:t>Digital Transformations</a:t>
            </a:r>
          </a:p>
        </p:txBody>
      </p:sp>
      <p:pic>
        <p:nvPicPr>
          <p:cNvPr id="3" name="Picture 2">
            <a:extLst>
              <a:ext uri="{FF2B5EF4-FFF2-40B4-BE49-F238E27FC236}">
                <a16:creationId xmlns:a16="http://schemas.microsoft.com/office/drawing/2014/main" id="{010F654A-261C-DA55-A6ED-C2359C20E182}"/>
              </a:ext>
            </a:extLst>
          </p:cNvPr>
          <p:cNvPicPr>
            <a:picLocks noChangeAspect="1"/>
          </p:cNvPicPr>
          <p:nvPr/>
        </p:nvPicPr>
        <p:blipFill>
          <a:blip r:embed="rId4"/>
          <a:srcRect/>
          <a:stretch/>
        </p:blipFill>
        <p:spPr>
          <a:xfrm>
            <a:off x="337457" y="6389872"/>
            <a:ext cx="678839" cy="237593"/>
          </a:xfrm>
          <a:prstGeom prst="rect">
            <a:avLst/>
          </a:prstGeom>
        </p:spPr>
      </p:pic>
      <p:sp>
        <p:nvSpPr>
          <p:cNvPr id="5" name="TextBox 4">
            <a:extLst>
              <a:ext uri="{FF2B5EF4-FFF2-40B4-BE49-F238E27FC236}">
                <a16:creationId xmlns:a16="http://schemas.microsoft.com/office/drawing/2014/main" id="{B6681663-122B-99D8-0C0E-2F21F285E11D}"/>
              </a:ext>
            </a:extLst>
          </p:cNvPr>
          <p:cNvSpPr txBox="1"/>
          <p:nvPr/>
        </p:nvSpPr>
        <p:spPr>
          <a:xfrm>
            <a:off x="337457" y="1239174"/>
            <a:ext cx="11517085" cy="954107"/>
          </a:xfrm>
          <a:prstGeom prst="rect">
            <a:avLst/>
          </a:prstGeom>
          <a:noFill/>
        </p:spPr>
        <p:txBody>
          <a:bodyPr wrap="square">
            <a:spAutoFit/>
          </a:bodyPr>
          <a:lstStyle/>
          <a:p>
            <a:r>
              <a:rPr lang="en-EG" sz="1400" kern="100" dirty="0">
                <a:effectLst/>
                <a:latin typeface="Calibri" panose="020F0502020204030204" pitchFamily="34" charset="0"/>
                <a:ea typeface="Calibri" panose="020F0502020204030204" pitchFamily="34" charset="0"/>
                <a:cs typeface="Arial" panose="020B0604020202020204" pitchFamily="34" charset="0"/>
              </a:rPr>
              <a:t>At </a:t>
            </a:r>
            <a:r>
              <a:rPr lang="en-US" sz="1400" b="1" dirty="0">
                <a:solidFill>
                  <a:srgbClr val="0070C0"/>
                </a:solidFill>
                <a:latin typeface="Helvetica" pitchFamily="2" charset="0"/>
              </a:rPr>
              <a:t>C</a:t>
            </a:r>
            <a:r>
              <a:rPr lang="en-US" sz="1400" b="1" dirty="0">
                <a:solidFill>
                  <a:srgbClr val="FF0000"/>
                </a:solidFill>
                <a:latin typeface="Helvetica" pitchFamily="2" charset="0"/>
              </a:rPr>
              <a:t>4</a:t>
            </a:r>
            <a:r>
              <a:rPr lang="en-US" sz="1400" b="1" dirty="0">
                <a:solidFill>
                  <a:srgbClr val="0070C0"/>
                </a:solidFill>
                <a:latin typeface="Helvetica" pitchFamily="2" charset="0"/>
              </a:rPr>
              <a:t>R</a:t>
            </a:r>
            <a:r>
              <a:rPr lang="en-EG" sz="1400" kern="100" dirty="0">
                <a:effectLst/>
                <a:latin typeface="Calibri" panose="020F0502020204030204" pitchFamily="34" charset="0"/>
                <a:ea typeface="Calibri" panose="020F0502020204030204" pitchFamily="34" charset="0"/>
                <a:cs typeface="Arial" panose="020B0604020202020204" pitchFamily="34" charset="0"/>
              </a:rPr>
              <a:t>, we understand the critical importance of digital transformation in today's rapidly evolving business landscape. With a comprehensive suite of services, we are dedicated to supporting and accelerating your organization's journey towards unlocking productivity gains across all levels of your operations. From developing a digital business strategy aligned with your key objectives to deploying and fine-tuning digital solutions, we provide end-to-end support to drive your digital transformation initiatives.</a:t>
            </a:r>
          </a:p>
        </p:txBody>
      </p:sp>
      <p:sp>
        <p:nvSpPr>
          <p:cNvPr id="8" name="TextBox 7">
            <a:extLst>
              <a:ext uri="{FF2B5EF4-FFF2-40B4-BE49-F238E27FC236}">
                <a16:creationId xmlns:a16="http://schemas.microsoft.com/office/drawing/2014/main" id="{533D5863-6987-21C8-9799-97E1B5BE27FD}"/>
              </a:ext>
            </a:extLst>
          </p:cNvPr>
          <p:cNvSpPr txBox="1"/>
          <p:nvPr/>
        </p:nvSpPr>
        <p:spPr>
          <a:xfrm>
            <a:off x="337457" y="2419554"/>
            <a:ext cx="11678952" cy="3970318"/>
          </a:xfrm>
          <a:prstGeom prst="rect">
            <a:avLst/>
          </a:prstGeom>
          <a:noFill/>
        </p:spPr>
        <p:txBody>
          <a:bodyPr wrap="square">
            <a:spAutoFit/>
          </a:bodyPr>
          <a:lstStyle/>
          <a:p>
            <a:r>
              <a:rPr lang="en-EG" sz="1400" b="1" kern="100" dirty="0">
                <a:effectLst/>
                <a:latin typeface="Calibri" panose="020F0502020204030204" pitchFamily="34" charset="0"/>
                <a:ea typeface="Calibri" panose="020F0502020204030204" pitchFamily="34" charset="0"/>
                <a:cs typeface="Arial" panose="020B0604020202020204" pitchFamily="34" charset="0"/>
              </a:rPr>
              <a:t>Digital Transformation Services:</a:t>
            </a:r>
          </a:p>
          <a:p>
            <a:r>
              <a:rPr lang="en-EG" sz="14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buFont typeface="Symbol" pitchFamily="2" charset="2"/>
              <a:buChar char=""/>
            </a:pPr>
            <a:r>
              <a:rPr lang="en-EG" sz="1400" kern="100" dirty="0">
                <a:effectLst/>
                <a:latin typeface="Calibri" panose="020F0502020204030204" pitchFamily="34" charset="0"/>
                <a:ea typeface="Calibri" panose="020F0502020204030204" pitchFamily="34" charset="0"/>
                <a:cs typeface="Arial" panose="020B0604020202020204" pitchFamily="34" charset="0"/>
              </a:rPr>
              <a:t>Digital Transformation Consulting:</a:t>
            </a:r>
          </a:p>
          <a:p>
            <a:pPr marL="457200"/>
            <a:r>
              <a:rPr lang="en-EG" sz="1400" kern="100" dirty="0">
                <a:effectLst/>
                <a:latin typeface="Calibri" panose="020F0502020204030204" pitchFamily="34" charset="0"/>
                <a:ea typeface="Calibri" panose="020F0502020204030204" pitchFamily="34" charset="0"/>
                <a:cs typeface="Arial" panose="020B0604020202020204" pitchFamily="34" charset="0"/>
              </a:rPr>
              <a:t>Our experienced consultants work closely with your organization to develop a robust digital transformat</a:t>
            </a:r>
            <a:r>
              <a:rPr lang="en-EG" sz="14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ion strategy tailored to your unique needs. We</a:t>
            </a:r>
            <a:r>
              <a:rPr lang="en-EG" sz="1400" kern="100" dirty="0">
                <a:effectLst/>
                <a:latin typeface="Calibri" panose="020F0502020204030204" pitchFamily="34" charset="0"/>
                <a:ea typeface="Calibri" panose="020F0502020204030204" pitchFamily="34" charset="0"/>
                <a:cs typeface="Arial" panose="020B0604020202020204" pitchFamily="34" charset="0"/>
              </a:rPr>
              <a:t> conduct in-depth assessments, identify opportunities for improvement, and define a roadmap that align</a:t>
            </a:r>
            <a:r>
              <a:rPr lang="en-EG" sz="14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 technology investments with your business</a:t>
            </a:r>
            <a:r>
              <a:rPr lang="en-EG" sz="1400" kern="100" dirty="0">
                <a:effectLst/>
                <a:latin typeface="Calibri" panose="020F0502020204030204" pitchFamily="34" charset="0"/>
                <a:ea typeface="Calibri" panose="020F0502020204030204" pitchFamily="34" charset="0"/>
                <a:cs typeface="Arial" panose="020B0604020202020204" pitchFamily="34" charset="0"/>
              </a:rPr>
              <a:t> objectives. Our consulting services ensure that your digital initiatives are well-planned, cost-effective, an</a:t>
            </a:r>
            <a:r>
              <a:rPr lang="en-EG" sz="14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d deliver tangible outcomes.</a:t>
            </a:r>
          </a:p>
          <a:p>
            <a:r>
              <a:rPr lang="en-EG" sz="14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buFont typeface="Symbol" pitchFamily="2" charset="2"/>
              <a:buChar char=""/>
            </a:pPr>
            <a:r>
              <a:rPr lang="en-EG" sz="1400" kern="100" dirty="0">
                <a:effectLst/>
                <a:latin typeface="Calibri" panose="020F0502020204030204" pitchFamily="34" charset="0"/>
                <a:ea typeface="Calibri" panose="020F0502020204030204" pitchFamily="34" charset="0"/>
                <a:cs typeface="Arial" panose="020B0604020202020204" pitchFamily="34" charset="0"/>
              </a:rPr>
              <a:t>Transition Services:</a:t>
            </a:r>
          </a:p>
          <a:p>
            <a:pPr marL="457200"/>
            <a:r>
              <a:rPr lang="en-EG" sz="1400" kern="100" dirty="0">
                <a:effectLst/>
                <a:latin typeface="Calibri" panose="020F0502020204030204" pitchFamily="34" charset="0"/>
                <a:ea typeface="Calibri" panose="020F0502020204030204" pitchFamily="34" charset="0"/>
                <a:cs typeface="Arial" panose="020B0604020202020204" pitchFamily="34" charset="0"/>
              </a:rPr>
              <a:t>We understand that transitioning to a digital environment can be complex. Our transition services facilitate a smooth and seamless migration from legacy systems to modern digital platforms. We assist in infrastructure modernization, application transformation, data migration, and change management, ensuring minimal disruption to your operations. Our expertise in managing transitions enables your organization to embrace digital capabilities efficiently.</a:t>
            </a:r>
          </a:p>
          <a:p>
            <a:r>
              <a:rPr lang="en-EG" sz="1400" kern="1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buFont typeface="Symbol" pitchFamily="2" charset="2"/>
              <a:buChar char=""/>
            </a:pPr>
            <a:r>
              <a:rPr lang="en-EG" sz="1400" kern="100" dirty="0">
                <a:effectLst/>
                <a:latin typeface="Calibri" panose="020F0502020204030204" pitchFamily="34" charset="0"/>
                <a:ea typeface="Calibri" panose="020F0502020204030204" pitchFamily="34" charset="0"/>
                <a:cs typeface="Arial" panose="020B0604020202020204" pitchFamily="34" charset="0"/>
              </a:rPr>
              <a:t>Operation Services:</a:t>
            </a:r>
          </a:p>
          <a:p>
            <a:pPr marL="457200"/>
            <a:r>
              <a:rPr lang="en-EG" sz="1400" kern="100" dirty="0">
                <a:effectLst/>
                <a:latin typeface="Calibri" panose="020F0502020204030204" pitchFamily="34" charset="0"/>
                <a:ea typeface="Calibri" panose="020F0502020204030204" pitchFamily="34" charset="0"/>
                <a:cs typeface="Arial" panose="020B0604020202020204" pitchFamily="34" charset="0"/>
              </a:rPr>
              <a:t>To ensure the successful operation of your digital solutions, we offer comprehensive operation services. Our team provides ongoing support, maintenance, and continuous improvement for your digital infrastructure and applications. We monitor performance, resolve issues, and implement enhancements to optimize your digital environment. With our operation services, you can focus on core business activities while we manage the technical aspects of your digital transformation.</a:t>
            </a:r>
          </a:p>
        </p:txBody>
      </p:sp>
    </p:spTree>
    <p:extLst>
      <p:ext uri="{BB962C8B-B14F-4D97-AF65-F5344CB8AC3E}">
        <p14:creationId xmlns:p14="http://schemas.microsoft.com/office/powerpoint/2010/main" val="373824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istry of Communications and Information Technology">
            <a:extLst>
              <a:ext uri="{FF2B5EF4-FFF2-40B4-BE49-F238E27FC236}">
                <a16:creationId xmlns:a16="http://schemas.microsoft.com/office/drawing/2014/main" id="{F211D850-6B13-19C4-2701-DB68A2A63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156" y="2847035"/>
            <a:ext cx="4299387" cy="2799241"/>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a:extLst>
              <a:ext uri="{FF2B5EF4-FFF2-40B4-BE49-F238E27FC236}">
                <a16:creationId xmlns:a16="http://schemas.microsoft.com/office/drawing/2014/main" id="{3D609F20-C4FF-0E4C-A627-C17A77B87EC0}"/>
              </a:ext>
            </a:extLst>
          </p:cNvPr>
          <p:cNvCxnSpPr>
            <a:cxnSpLocks/>
          </p:cNvCxnSpPr>
          <p:nvPr/>
        </p:nvCxnSpPr>
        <p:spPr>
          <a:xfrm flipH="1">
            <a:off x="337457" y="1201784"/>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C1A5889-5C12-A642-817B-2A66448CCE14}"/>
              </a:ext>
            </a:extLst>
          </p:cNvPr>
          <p:cNvSpPr/>
          <p:nvPr/>
        </p:nvSpPr>
        <p:spPr>
          <a:xfrm>
            <a:off x="3686201" y="369504"/>
            <a:ext cx="4875053" cy="584775"/>
          </a:xfrm>
          <a:prstGeom prst="rect">
            <a:avLst/>
          </a:prstGeom>
        </p:spPr>
        <p:txBody>
          <a:bodyPr wrap="none">
            <a:spAutoFit/>
          </a:bodyPr>
          <a:lstStyle/>
          <a:p>
            <a:pPr algn="ctr"/>
            <a:r>
              <a:rPr lang="en-US" sz="3200" b="1" dirty="0">
                <a:solidFill>
                  <a:srgbClr val="1D67B4"/>
                </a:solidFill>
                <a:latin typeface="Helvetica" pitchFamily="2" charset="0"/>
                <a:cs typeface="Apple Chancery" panose="03020702040506060504" pitchFamily="66" charset="-79"/>
              </a:rPr>
              <a:t>Digital Transformations</a:t>
            </a:r>
          </a:p>
        </p:txBody>
      </p:sp>
      <p:pic>
        <p:nvPicPr>
          <p:cNvPr id="3" name="Picture 2">
            <a:extLst>
              <a:ext uri="{FF2B5EF4-FFF2-40B4-BE49-F238E27FC236}">
                <a16:creationId xmlns:a16="http://schemas.microsoft.com/office/drawing/2014/main" id="{010F654A-261C-DA55-A6ED-C2359C20E182}"/>
              </a:ext>
            </a:extLst>
          </p:cNvPr>
          <p:cNvPicPr>
            <a:picLocks noChangeAspect="1"/>
          </p:cNvPicPr>
          <p:nvPr/>
        </p:nvPicPr>
        <p:blipFill>
          <a:blip r:embed="rId4"/>
          <a:srcRect/>
          <a:stretch/>
        </p:blipFill>
        <p:spPr>
          <a:xfrm>
            <a:off x="373737" y="6217338"/>
            <a:ext cx="678839" cy="237593"/>
          </a:xfrm>
          <a:prstGeom prst="rect">
            <a:avLst/>
          </a:prstGeom>
        </p:spPr>
      </p:pic>
      <p:sp>
        <p:nvSpPr>
          <p:cNvPr id="6" name="TextBox 5">
            <a:extLst>
              <a:ext uri="{FF2B5EF4-FFF2-40B4-BE49-F238E27FC236}">
                <a16:creationId xmlns:a16="http://schemas.microsoft.com/office/drawing/2014/main" id="{2B6C31E1-4209-5904-2682-1A16DDC8D689}"/>
              </a:ext>
            </a:extLst>
          </p:cNvPr>
          <p:cNvSpPr txBox="1"/>
          <p:nvPr/>
        </p:nvSpPr>
        <p:spPr>
          <a:xfrm>
            <a:off x="337457" y="1211724"/>
            <a:ext cx="11572542" cy="4524315"/>
          </a:xfrm>
          <a:prstGeom prst="rect">
            <a:avLst/>
          </a:prstGeom>
          <a:noFill/>
        </p:spPr>
        <p:txBody>
          <a:bodyPr wrap="square">
            <a:spAutoFit/>
          </a:bodyPr>
          <a:lstStyle/>
          <a:p>
            <a:r>
              <a:rPr lang="en-EG" sz="1600" kern="100" dirty="0">
                <a:effectLst/>
                <a:latin typeface="Calibri" panose="020F0502020204030204" pitchFamily="34" charset="0"/>
                <a:ea typeface="Calibri" panose="020F0502020204030204" pitchFamily="34" charset="0"/>
                <a:cs typeface="Arial" panose="020B0604020202020204" pitchFamily="34" charset="0"/>
              </a:rPr>
              <a:t>Our Approach and Benefits:</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 </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At </a:t>
            </a:r>
            <a:r>
              <a:rPr lang="en-US" sz="1600" b="1" dirty="0">
                <a:solidFill>
                  <a:srgbClr val="0070C0"/>
                </a:solidFill>
                <a:latin typeface="Helvetica" pitchFamily="2" charset="0"/>
              </a:rPr>
              <a:t>C</a:t>
            </a:r>
            <a:r>
              <a:rPr lang="en-US" sz="1600" b="1" dirty="0">
                <a:solidFill>
                  <a:srgbClr val="FF0000"/>
                </a:solidFill>
                <a:latin typeface="Helvetica" pitchFamily="2" charset="0"/>
              </a:rPr>
              <a:t>4</a:t>
            </a:r>
            <a:r>
              <a:rPr lang="en-US" sz="1600" b="1" dirty="0">
                <a:solidFill>
                  <a:srgbClr val="0070C0"/>
                </a:solidFill>
                <a:latin typeface="Helvetica" pitchFamily="2" charset="0"/>
              </a:rPr>
              <a:t>R</a:t>
            </a:r>
            <a:r>
              <a:rPr lang="en-EG" sz="1600" kern="100" dirty="0">
                <a:effectLst/>
                <a:latin typeface="Calibri" panose="020F0502020204030204" pitchFamily="34" charset="0"/>
                <a:ea typeface="Calibri" panose="020F0502020204030204" pitchFamily="34" charset="0"/>
                <a:cs typeface="Arial" panose="020B0604020202020204" pitchFamily="34" charset="0"/>
              </a:rPr>
              <a:t>, we take a collaborative approach to digital transformation, working closely with your organization to understand your unique challenges and opportunities. By leveraging our expertise and industry knowledge, we help you identify high-value pilot projects and innovation initiatives that lay the foundation for scalable digital solutions. Our comprehensive suite of services ensures a holistic approach to your digital transformation journey, enabling you to unlock productivity gains and drive sustainable growth.</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 </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By partnering with </a:t>
            </a:r>
            <a:r>
              <a:rPr lang="en-US" sz="1600" b="1" dirty="0">
                <a:solidFill>
                  <a:srgbClr val="0070C0"/>
                </a:solidFill>
                <a:latin typeface="Helvetica" pitchFamily="2" charset="0"/>
              </a:rPr>
              <a:t>C</a:t>
            </a:r>
            <a:r>
              <a:rPr lang="en-US" sz="1600" b="1" dirty="0">
                <a:solidFill>
                  <a:srgbClr val="FF0000"/>
                </a:solidFill>
                <a:latin typeface="Helvetica" pitchFamily="2" charset="0"/>
              </a:rPr>
              <a:t>4</a:t>
            </a:r>
            <a:r>
              <a:rPr lang="en-US" sz="1600" b="1" dirty="0">
                <a:solidFill>
                  <a:srgbClr val="0070C0"/>
                </a:solidFill>
                <a:latin typeface="Helvetica" pitchFamily="2" charset="0"/>
              </a:rPr>
              <a:t>R</a:t>
            </a:r>
            <a:r>
              <a:rPr lang="en-EG" sz="1600" kern="100" dirty="0">
                <a:effectLst/>
                <a:latin typeface="Calibri" panose="020F0502020204030204" pitchFamily="34" charset="0"/>
                <a:ea typeface="Calibri" panose="020F0502020204030204" pitchFamily="34" charset="0"/>
                <a:cs typeface="Arial" panose="020B0604020202020204" pitchFamily="34" charset="0"/>
              </a:rPr>
              <a:t> for your digital transformation needs, you can expect:</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 </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 Expert guidance in developing a digital business strategy aligned with your objectives.</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 Seamless transition from legacy systems to modern digital platforms.</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 Ongoing support and maintenance to optimize your digital infrastructure.</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 Access to a wide range of digital talents and resources.</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 Enhanced operational efficiency and agility through technology-driven solutions.</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 Improved customer experiences and engagement through digital innovations.</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 </a:t>
            </a:r>
          </a:p>
          <a:p>
            <a:r>
              <a:rPr lang="en-EG" sz="1600" kern="100" dirty="0">
                <a:effectLst/>
                <a:latin typeface="Calibri" panose="020F0502020204030204" pitchFamily="34" charset="0"/>
                <a:ea typeface="Calibri" panose="020F0502020204030204" pitchFamily="34" charset="0"/>
                <a:cs typeface="Arial" panose="020B0604020202020204" pitchFamily="34" charset="0"/>
              </a:rPr>
              <a:t>Empower your organization to thrive in the digital era with Cloud4Rain's digital transfor</a:t>
            </a:r>
            <a:r>
              <a:rPr lang="en-EG" sz="16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mation services. Contact us today to embark on a </a:t>
            </a:r>
            <a:r>
              <a:rPr lang="en-EG" sz="1600" kern="100" dirty="0">
                <a:effectLst/>
                <a:latin typeface="Calibri" panose="020F0502020204030204" pitchFamily="34" charset="0"/>
                <a:ea typeface="Calibri" panose="020F0502020204030204" pitchFamily="34" charset="0"/>
                <a:cs typeface="Arial" panose="020B0604020202020204" pitchFamily="34" charset="0"/>
              </a:rPr>
              <a:t>transformative journey and unlock the full potential of your business.</a:t>
            </a:r>
          </a:p>
        </p:txBody>
      </p:sp>
    </p:spTree>
    <p:extLst>
      <p:ext uri="{BB962C8B-B14F-4D97-AF65-F5344CB8AC3E}">
        <p14:creationId xmlns:p14="http://schemas.microsoft.com/office/powerpoint/2010/main" val="161486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3D609F20-C4FF-0E4C-A627-C17A77B87EC0}"/>
              </a:ext>
            </a:extLst>
          </p:cNvPr>
          <p:cNvCxnSpPr>
            <a:cxnSpLocks/>
          </p:cNvCxnSpPr>
          <p:nvPr/>
        </p:nvCxnSpPr>
        <p:spPr>
          <a:xfrm flipH="1">
            <a:off x="337457" y="1117376"/>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C1A5889-5C12-A642-817B-2A66448CCE14}"/>
              </a:ext>
            </a:extLst>
          </p:cNvPr>
          <p:cNvSpPr/>
          <p:nvPr/>
        </p:nvSpPr>
        <p:spPr>
          <a:xfrm>
            <a:off x="4487990" y="347544"/>
            <a:ext cx="3289106" cy="584775"/>
          </a:xfrm>
          <a:prstGeom prst="rect">
            <a:avLst/>
          </a:prstGeom>
        </p:spPr>
        <p:txBody>
          <a:bodyPr wrap="none">
            <a:spAutoFit/>
          </a:bodyPr>
          <a:lstStyle/>
          <a:p>
            <a:r>
              <a:rPr lang="en-US" sz="3200" b="1" dirty="0">
                <a:solidFill>
                  <a:srgbClr val="1D67B4"/>
                </a:solidFill>
                <a:latin typeface="Helvetica" pitchFamily="2" charset="0"/>
                <a:cs typeface="Apple Chancery" panose="03020702040506060504" pitchFamily="66" charset="-79"/>
              </a:rPr>
              <a:t>IT Assessment  </a:t>
            </a:r>
          </a:p>
        </p:txBody>
      </p:sp>
      <p:pic>
        <p:nvPicPr>
          <p:cNvPr id="3" name="Picture 2">
            <a:extLst>
              <a:ext uri="{FF2B5EF4-FFF2-40B4-BE49-F238E27FC236}">
                <a16:creationId xmlns:a16="http://schemas.microsoft.com/office/drawing/2014/main" id="{16782435-0869-0F22-077F-2C7AA6D95E37}"/>
              </a:ext>
            </a:extLst>
          </p:cNvPr>
          <p:cNvPicPr>
            <a:picLocks noChangeAspect="1"/>
          </p:cNvPicPr>
          <p:nvPr/>
        </p:nvPicPr>
        <p:blipFill>
          <a:blip r:embed="rId2"/>
          <a:srcRect/>
          <a:stretch/>
        </p:blipFill>
        <p:spPr>
          <a:xfrm>
            <a:off x="373737" y="6217338"/>
            <a:ext cx="678839" cy="237593"/>
          </a:xfrm>
          <a:prstGeom prst="rect">
            <a:avLst/>
          </a:prstGeom>
        </p:spPr>
      </p:pic>
      <p:sp>
        <p:nvSpPr>
          <p:cNvPr id="11" name="TextBox 10">
            <a:extLst>
              <a:ext uri="{FF2B5EF4-FFF2-40B4-BE49-F238E27FC236}">
                <a16:creationId xmlns:a16="http://schemas.microsoft.com/office/drawing/2014/main" id="{1D404F1E-A33F-3023-10E4-C8C72AD1704A}"/>
              </a:ext>
            </a:extLst>
          </p:cNvPr>
          <p:cNvSpPr txBox="1"/>
          <p:nvPr/>
        </p:nvSpPr>
        <p:spPr>
          <a:xfrm>
            <a:off x="506437" y="1272094"/>
            <a:ext cx="11252213" cy="738664"/>
          </a:xfrm>
          <a:prstGeom prst="rect">
            <a:avLst/>
          </a:prstGeom>
          <a:noFill/>
        </p:spPr>
        <p:txBody>
          <a:bodyPr wrap="square">
            <a:spAutoFit/>
          </a:bodyPr>
          <a:lstStyle/>
          <a:p>
            <a:r>
              <a:rPr lang="en-US" sz="1400" dirty="0">
                <a:latin typeface="Helvetica" panose="020B0604020202020204" pitchFamily="34" charset="0"/>
                <a:cs typeface="Helvetica" panose="020B0604020202020204" pitchFamily="34" charset="0"/>
              </a:rPr>
              <a:t>At </a:t>
            </a:r>
            <a:r>
              <a:rPr lang="en-US" sz="1400" b="1" dirty="0">
                <a:solidFill>
                  <a:srgbClr val="0070C0"/>
                </a:solidFill>
                <a:latin typeface="Helvetica" pitchFamily="2" charset="0"/>
              </a:rPr>
              <a:t>C</a:t>
            </a:r>
            <a:r>
              <a:rPr lang="en-US" sz="1400" b="1" dirty="0">
                <a:solidFill>
                  <a:srgbClr val="FF0000"/>
                </a:solidFill>
                <a:latin typeface="Helvetica" pitchFamily="2" charset="0"/>
              </a:rPr>
              <a:t>4</a:t>
            </a:r>
            <a:r>
              <a:rPr lang="en-US" sz="1400" b="1" dirty="0">
                <a:solidFill>
                  <a:srgbClr val="0070C0"/>
                </a:solidFill>
                <a:latin typeface="Helvetica" pitchFamily="2" charset="0"/>
              </a:rPr>
              <a:t>R</a:t>
            </a:r>
            <a:r>
              <a:rPr lang="en-US" sz="1400" dirty="0">
                <a:latin typeface="Helvetica" panose="020B0604020202020204" pitchFamily="34" charset="0"/>
                <a:cs typeface="Helvetica" panose="020B0604020202020204" pitchFamily="34" charset="0"/>
              </a:rPr>
              <a:t>, </a:t>
            </a:r>
            <a:r>
              <a:rPr lang="en-US" sz="1400" b="0" i="0" dirty="0">
                <a:solidFill>
                  <a:srgbClr val="000000"/>
                </a:solidFill>
                <a:effectLst/>
                <a:latin typeface="-apple-system"/>
              </a:rPr>
              <a:t>We possess comprehensive capabilities in conducting full IT assessments across all layers of your organization's IT infrastructure. Our expert team specializes in evaluating your IT environment from end to end, identifying strengths, weaknesses, and opportunities for improvement. With our in-depth knowledge and experience, we deliver an in-depth analysis that enables you to make informed decisions and optimize your IT investments.</a:t>
            </a:r>
            <a:endParaRPr lang="en-US" sz="1400" dirty="0">
              <a:latin typeface="Helvetica" panose="020B0604020202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61240EA9-C445-0278-7B93-6EF217025DB5}"/>
              </a:ext>
            </a:extLst>
          </p:cNvPr>
          <p:cNvSpPr txBox="1"/>
          <p:nvPr/>
        </p:nvSpPr>
        <p:spPr>
          <a:xfrm>
            <a:off x="506437" y="2010758"/>
            <a:ext cx="6870547" cy="4185761"/>
          </a:xfrm>
          <a:prstGeom prst="rect">
            <a:avLst/>
          </a:prstGeom>
          <a:noFill/>
        </p:spPr>
        <p:txBody>
          <a:bodyPr wrap="square">
            <a:spAutoFit/>
          </a:bodyPr>
          <a:lstStyle/>
          <a:p>
            <a:pPr algn="l"/>
            <a:r>
              <a:rPr lang="en-US" sz="1400" b="1" i="0" dirty="0">
                <a:solidFill>
                  <a:srgbClr val="000000"/>
                </a:solidFill>
                <a:effectLst/>
                <a:latin typeface="-apple-system"/>
              </a:rPr>
              <a:t>Key Capabilities:</a:t>
            </a:r>
          </a:p>
          <a:p>
            <a:pPr marL="285750" indent="-285750" algn="l">
              <a:buFont typeface="Arial" panose="020B0604020202020204" pitchFamily="34" charset="0"/>
              <a:buChar char="•"/>
            </a:pPr>
            <a:r>
              <a:rPr lang="en-US" sz="1400" b="0" i="0" dirty="0">
                <a:solidFill>
                  <a:srgbClr val="000000"/>
                </a:solidFill>
                <a:effectLst/>
                <a:latin typeface="-apple-system"/>
              </a:rPr>
              <a:t>Infrastructure Assessment:</a:t>
            </a:r>
            <a:br>
              <a:rPr lang="en-US" sz="1400" b="0" i="0" dirty="0">
                <a:solidFill>
                  <a:srgbClr val="000000"/>
                </a:solidFill>
                <a:effectLst/>
                <a:latin typeface="-apple-system"/>
              </a:rPr>
            </a:br>
            <a:r>
              <a:rPr lang="en-US" sz="1400" b="0" i="0" dirty="0">
                <a:solidFill>
                  <a:srgbClr val="000000"/>
                </a:solidFill>
                <a:effectLst/>
                <a:latin typeface="-apple-system"/>
              </a:rPr>
              <a:t>Our team conducts a thorough evaluation of your IT infrastructure, including network architecture, hardware, servers, storage, and virtualization. We assess the performance, reliability, and scalability of your infrastructure, identifying any bottlenecks or areas requiring enhancements. By examining your infrastructure layer, we ensure a solid foundation for your IT operations.</a:t>
            </a:r>
          </a:p>
          <a:p>
            <a:pPr marL="285750" indent="-285750" algn="l">
              <a:buFont typeface="Arial" panose="020B0604020202020204" pitchFamily="34" charset="0"/>
              <a:buChar char="•"/>
            </a:pPr>
            <a:r>
              <a:rPr lang="en-US" sz="1400" b="0" i="0" dirty="0">
                <a:solidFill>
                  <a:srgbClr val="000000"/>
                </a:solidFill>
                <a:effectLst/>
                <a:latin typeface="-apple-system"/>
              </a:rPr>
              <a:t>Security Assessment:</a:t>
            </a:r>
            <a:br>
              <a:rPr lang="en-US" sz="1400" b="0" i="0" dirty="0">
                <a:solidFill>
                  <a:srgbClr val="000000"/>
                </a:solidFill>
                <a:effectLst/>
                <a:latin typeface="-apple-system"/>
              </a:rPr>
            </a:br>
            <a:r>
              <a:rPr lang="en-US" sz="1400" b="0" i="0" dirty="0">
                <a:solidFill>
                  <a:srgbClr val="000000"/>
                </a:solidFill>
                <a:effectLst/>
                <a:latin typeface="-apple-system"/>
              </a:rPr>
              <a:t>Security is a critical aspect of any IT environment. We perform a comprehensive review of your security measures, including firewalls, intrusion detection systems, access controls, and data protection mechanisms. Our assessment identifies vulnerabilities, potential risks, and compliance gaps, enabling us to provide recommendations for strengthening your security posture.</a:t>
            </a:r>
          </a:p>
          <a:p>
            <a:pPr marL="285750" indent="-285750" algn="l">
              <a:buFont typeface="Arial" panose="020B0604020202020204" pitchFamily="34" charset="0"/>
              <a:buChar char="•"/>
            </a:pPr>
            <a:r>
              <a:rPr lang="en-US" sz="1400" b="0" i="0" dirty="0">
                <a:solidFill>
                  <a:srgbClr val="000000"/>
                </a:solidFill>
                <a:effectLst/>
                <a:latin typeface="-apple-system"/>
              </a:rPr>
              <a:t>Application Assessment:</a:t>
            </a:r>
            <a:br>
              <a:rPr lang="en-US" sz="1400" b="0" i="0" dirty="0">
                <a:solidFill>
                  <a:srgbClr val="000000"/>
                </a:solidFill>
                <a:effectLst/>
                <a:latin typeface="-apple-system"/>
              </a:rPr>
            </a:br>
            <a:r>
              <a:rPr lang="en-US" sz="1400" b="0" i="0" dirty="0">
                <a:solidFill>
                  <a:srgbClr val="000000"/>
                </a:solidFill>
                <a:effectLst/>
                <a:latin typeface="-apple-system"/>
              </a:rPr>
              <a:t>Applications are the backbone of your business processes. We evaluate your application landscape, including enterprise software, custom applications, and third-party solutions. Our assessment focuses on performance, functionality, integration, and alignment with your business objectives. We provide insights to optimize application usage, identify opportunities for consolidation, and ensure seamless operation.</a:t>
            </a:r>
          </a:p>
        </p:txBody>
      </p:sp>
      <p:pic>
        <p:nvPicPr>
          <p:cNvPr id="5" name="Picture 4" descr="A diagram of a computer&#10;&#10;Description automatically generated">
            <a:extLst>
              <a:ext uri="{FF2B5EF4-FFF2-40B4-BE49-F238E27FC236}">
                <a16:creationId xmlns:a16="http://schemas.microsoft.com/office/drawing/2014/main" id="{DA302791-7EF5-7337-7BCC-1DE06EF3D275}"/>
              </a:ext>
            </a:extLst>
          </p:cNvPr>
          <p:cNvPicPr>
            <a:picLocks noChangeAspect="1"/>
          </p:cNvPicPr>
          <p:nvPr/>
        </p:nvPicPr>
        <p:blipFill rotWithShape="1">
          <a:blip r:embed="rId3"/>
          <a:srcRect r="2984" b="5541"/>
          <a:stretch/>
        </p:blipFill>
        <p:spPr>
          <a:xfrm>
            <a:off x="7633726" y="2404892"/>
            <a:ext cx="4220817" cy="3082160"/>
          </a:xfrm>
          <a:prstGeom prst="rect">
            <a:avLst/>
          </a:prstGeom>
        </p:spPr>
      </p:pic>
    </p:spTree>
    <p:extLst>
      <p:ext uri="{BB962C8B-B14F-4D97-AF65-F5344CB8AC3E}">
        <p14:creationId xmlns:p14="http://schemas.microsoft.com/office/powerpoint/2010/main" val="100368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3D609F20-C4FF-0E4C-A627-C17A77B87EC0}"/>
              </a:ext>
            </a:extLst>
          </p:cNvPr>
          <p:cNvCxnSpPr>
            <a:cxnSpLocks/>
          </p:cNvCxnSpPr>
          <p:nvPr/>
        </p:nvCxnSpPr>
        <p:spPr>
          <a:xfrm flipH="1">
            <a:off x="337457" y="1117376"/>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C1A5889-5C12-A642-817B-2A66448CCE14}"/>
              </a:ext>
            </a:extLst>
          </p:cNvPr>
          <p:cNvSpPr/>
          <p:nvPr/>
        </p:nvSpPr>
        <p:spPr>
          <a:xfrm>
            <a:off x="3817972" y="369940"/>
            <a:ext cx="3289106" cy="584775"/>
          </a:xfrm>
          <a:prstGeom prst="rect">
            <a:avLst/>
          </a:prstGeom>
        </p:spPr>
        <p:txBody>
          <a:bodyPr wrap="none">
            <a:spAutoFit/>
          </a:bodyPr>
          <a:lstStyle/>
          <a:p>
            <a:r>
              <a:rPr lang="en-US" sz="3200" b="1" dirty="0">
                <a:solidFill>
                  <a:srgbClr val="1D67B4"/>
                </a:solidFill>
                <a:latin typeface="Helvetica" pitchFamily="2" charset="0"/>
                <a:cs typeface="Apple Chancery" panose="03020702040506060504" pitchFamily="66" charset="-79"/>
              </a:rPr>
              <a:t>IT Assessment  </a:t>
            </a:r>
          </a:p>
        </p:txBody>
      </p:sp>
      <p:pic>
        <p:nvPicPr>
          <p:cNvPr id="3" name="Picture 2">
            <a:extLst>
              <a:ext uri="{FF2B5EF4-FFF2-40B4-BE49-F238E27FC236}">
                <a16:creationId xmlns:a16="http://schemas.microsoft.com/office/drawing/2014/main" id="{16782435-0869-0F22-077F-2C7AA6D95E37}"/>
              </a:ext>
            </a:extLst>
          </p:cNvPr>
          <p:cNvPicPr>
            <a:picLocks noChangeAspect="1"/>
          </p:cNvPicPr>
          <p:nvPr/>
        </p:nvPicPr>
        <p:blipFill>
          <a:blip r:embed="rId2"/>
          <a:srcRect/>
          <a:stretch/>
        </p:blipFill>
        <p:spPr>
          <a:xfrm>
            <a:off x="373737" y="6217338"/>
            <a:ext cx="678839" cy="237593"/>
          </a:xfrm>
          <a:prstGeom prst="rect">
            <a:avLst/>
          </a:prstGeom>
        </p:spPr>
      </p:pic>
      <p:sp>
        <p:nvSpPr>
          <p:cNvPr id="18" name="TextBox 17">
            <a:extLst>
              <a:ext uri="{FF2B5EF4-FFF2-40B4-BE49-F238E27FC236}">
                <a16:creationId xmlns:a16="http://schemas.microsoft.com/office/drawing/2014/main" id="{61240EA9-C445-0278-7B93-6EF217025DB5}"/>
              </a:ext>
            </a:extLst>
          </p:cNvPr>
          <p:cNvSpPr txBox="1"/>
          <p:nvPr/>
        </p:nvSpPr>
        <p:spPr>
          <a:xfrm>
            <a:off x="337457" y="1125204"/>
            <a:ext cx="6928047" cy="4123023"/>
          </a:xfrm>
          <a:prstGeom prst="rect">
            <a:avLst/>
          </a:prstGeom>
          <a:noFill/>
        </p:spPr>
        <p:txBody>
          <a:bodyPr wrap="square">
            <a:spAutoFit/>
          </a:bodyPr>
          <a:lstStyle/>
          <a:p>
            <a:pPr marL="285750" indent="-285750" algn="l">
              <a:buFont typeface="Arial" panose="020B0604020202020204" pitchFamily="34" charset="0"/>
              <a:buChar char="•"/>
            </a:pPr>
            <a:r>
              <a:rPr lang="en-US" sz="1400" b="0" i="0" dirty="0">
                <a:solidFill>
                  <a:srgbClr val="000000"/>
                </a:solidFill>
                <a:effectLst/>
                <a:latin typeface="-apple-system"/>
              </a:rPr>
              <a:t>Data Assessment:</a:t>
            </a:r>
            <a:br>
              <a:rPr lang="en-US" sz="1400" b="0" i="0" dirty="0">
                <a:solidFill>
                  <a:srgbClr val="000000"/>
                </a:solidFill>
                <a:effectLst/>
                <a:latin typeface="-apple-system"/>
              </a:rPr>
            </a:br>
            <a:r>
              <a:rPr lang="en-US" sz="1400" b="0" i="0" dirty="0">
                <a:solidFill>
                  <a:srgbClr val="000000"/>
                </a:solidFill>
                <a:effectLst/>
                <a:latin typeface="-apple-system"/>
              </a:rPr>
              <a:t>Your data is a valuable asset that requires proper management and protection. We analyze your data storage, backup, and recovery strategies, ensuring data integrity, availability, and compliance with data privacy regulations. Our assessment helps you optimize data storage and backup processes, implement efficient data lifecycle management, and improve disaster recovery capabilities.</a:t>
            </a:r>
          </a:p>
          <a:p>
            <a:pPr marL="285750" indent="-285750" algn="l">
              <a:buFont typeface="Arial" panose="020B0604020202020204" pitchFamily="34" charset="0"/>
              <a:buChar char="•"/>
            </a:pPr>
            <a:r>
              <a:rPr lang="en-US" sz="1400" b="0" i="0" dirty="0">
                <a:solidFill>
                  <a:srgbClr val="000000"/>
                </a:solidFill>
                <a:effectLst/>
                <a:latin typeface="-apple-system"/>
              </a:rPr>
              <a:t>IT Governance and Processes Assessment:</a:t>
            </a:r>
            <a:br>
              <a:rPr lang="en-US" sz="1400" b="0" i="0" dirty="0">
                <a:solidFill>
                  <a:srgbClr val="000000"/>
                </a:solidFill>
                <a:effectLst/>
                <a:latin typeface="-apple-system"/>
              </a:rPr>
            </a:br>
            <a:r>
              <a:rPr lang="en-US" sz="1400" b="0" i="0" dirty="0">
                <a:solidFill>
                  <a:srgbClr val="000000"/>
                </a:solidFill>
                <a:effectLst/>
                <a:latin typeface="-apple-system"/>
              </a:rPr>
              <a:t>Effective IT governance and streamlined processes are essential for operational efficiency. We evaluate your IT governance framework, IT policies, and procedures, assessing alignment with industry best practices and compliance requirements. Our assessment identifies areas for process improvement, enhances IT service management, and optimizes resource allocation.</a:t>
            </a:r>
          </a:p>
          <a:p>
            <a:pPr marL="285750" indent="-285750" algn="l">
              <a:buFont typeface="Arial" panose="020B0604020202020204" pitchFamily="34" charset="0"/>
              <a:buChar char="•"/>
            </a:pPr>
            <a:r>
              <a:rPr lang="en-US" sz="1400" b="0" i="0" dirty="0">
                <a:solidFill>
                  <a:srgbClr val="000000"/>
                </a:solidFill>
                <a:effectLst/>
                <a:latin typeface="-apple-system"/>
              </a:rPr>
              <a:t>Cloud Readiness Assessment:</a:t>
            </a:r>
            <a:br>
              <a:rPr lang="en-US" sz="1400" b="0" i="0" dirty="0">
                <a:solidFill>
                  <a:srgbClr val="000000"/>
                </a:solidFill>
                <a:effectLst/>
                <a:latin typeface="-apple-system"/>
              </a:rPr>
            </a:br>
            <a:r>
              <a:rPr lang="en-US" sz="1400" b="0" i="0" dirty="0">
                <a:solidFill>
                  <a:srgbClr val="000000"/>
                </a:solidFill>
                <a:effectLst/>
                <a:latin typeface="-apple-system"/>
              </a:rPr>
              <a:t>As cloud adoption becomes increasingly important, we assess your organization's readiness for cloud services. We evaluate your existing infrastructure, applications, and data to determine the suitability for cloud migration. Our assessment provides insights into cost savings, scalability benefits, and security considerations, assisting you in developing a cloud adoption strategy.</a:t>
            </a:r>
          </a:p>
        </p:txBody>
      </p:sp>
      <p:sp>
        <p:nvSpPr>
          <p:cNvPr id="5" name="TextBox 4">
            <a:extLst>
              <a:ext uri="{FF2B5EF4-FFF2-40B4-BE49-F238E27FC236}">
                <a16:creationId xmlns:a16="http://schemas.microsoft.com/office/drawing/2014/main" id="{A0FFE1CD-043D-A10A-F222-8F8F9A67F97D}"/>
              </a:ext>
            </a:extLst>
          </p:cNvPr>
          <p:cNvSpPr txBox="1"/>
          <p:nvPr/>
        </p:nvSpPr>
        <p:spPr>
          <a:xfrm>
            <a:off x="471777" y="5363463"/>
            <a:ext cx="11382766" cy="738664"/>
          </a:xfrm>
          <a:prstGeom prst="rect">
            <a:avLst/>
          </a:prstGeom>
          <a:noFill/>
        </p:spPr>
        <p:txBody>
          <a:bodyPr wrap="square">
            <a:spAutoFit/>
          </a:bodyPr>
          <a:lstStyle/>
          <a:p>
            <a:r>
              <a:rPr lang="en-US" sz="1400" dirty="0">
                <a:solidFill>
                  <a:srgbClr val="000000"/>
                </a:solidFill>
                <a:latin typeface="-apple-system"/>
              </a:rPr>
              <a:t>By leveraging our expertise in conducting full IT assessments, we provide you with a holistic view of your IT landscape. Our detailed reports and recommendations empower you to make informed decisions, prioritize investments, and align your IT strategy with your business goals. Trust Cloud4Rain to deliver a comprehensive assessment that maximizes the value of your IT infrastructure.</a:t>
            </a:r>
            <a:endParaRPr lang="en-EG" sz="1400" dirty="0">
              <a:solidFill>
                <a:srgbClr val="000000"/>
              </a:solidFill>
              <a:latin typeface="-apple-system"/>
            </a:endParaRPr>
          </a:p>
        </p:txBody>
      </p:sp>
      <p:pic>
        <p:nvPicPr>
          <p:cNvPr id="7" name="Picture 6" descr="A diagram of a phone with text&#10;&#10;Description automatically generated with medium confidence">
            <a:extLst>
              <a:ext uri="{FF2B5EF4-FFF2-40B4-BE49-F238E27FC236}">
                <a16:creationId xmlns:a16="http://schemas.microsoft.com/office/drawing/2014/main" id="{82F64B8F-3B63-1D51-D09B-40AA9C6D3D58}"/>
              </a:ext>
            </a:extLst>
          </p:cNvPr>
          <p:cNvPicPr>
            <a:picLocks noChangeAspect="1"/>
          </p:cNvPicPr>
          <p:nvPr/>
        </p:nvPicPr>
        <p:blipFill rotWithShape="1">
          <a:blip r:embed="rId3"/>
          <a:srcRect r="5414" b="6735"/>
          <a:stretch/>
        </p:blipFill>
        <p:spPr>
          <a:xfrm>
            <a:off x="7107078" y="1280038"/>
            <a:ext cx="4919020" cy="3637722"/>
          </a:xfrm>
          <a:prstGeom prst="rect">
            <a:avLst/>
          </a:prstGeom>
        </p:spPr>
      </p:pic>
    </p:spTree>
    <p:extLst>
      <p:ext uri="{BB962C8B-B14F-4D97-AF65-F5344CB8AC3E}">
        <p14:creationId xmlns:p14="http://schemas.microsoft.com/office/powerpoint/2010/main" val="249639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464E1C1-5BAE-AB40-A5A9-4D9A0713C5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07430" y="3027654"/>
            <a:ext cx="4210957" cy="2755462"/>
          </a:xfrm>
          <a:prstGeom prst="rect">
            <a:avLst/>
          </a:prstGeom>
        </p:spPr>
        <p:style>
          <a:lnRef idx="0">
            <a:schemeClr val="accent3"/>
          </a:lnRef>
          <a:fillRef idx="3">
            <a:schemeClr val="accent3"/>
          </a:fillRef>
          <a:effectRef idx="3">
            <a:schemeClr val="accent3"/>
          </a:effectRef>
          <a:fontRef idx="minor">
            <a:schemeClr val="lt1"/>
          </a:fontRef>
        </p:style>
      </p:pic>
      <p:cxnSp>
        <p:nvCxnSpPr>
          <p:cNvPr id="34" name="Straight Connector 33">
            <a:extLst>
              <a:ext uri="{FF2B5EF4-FFF2-40B4-BE49-F238E27FC236}">
                <a16:creationId xmlns:a16="http://schemas.microsoft.com/office/drawing/2014/main" id="{3D609F20-C4FF-0E4C-A627-C17A77B87EC0}"/>
              </a:ext>
            </a:extLst>
          </p:cNvPr>
          <p:cNvCxnSpPr>
            <a:cxnSpLocks/>
          </p:cNvCxnSpPr>
          <p:nvPr/>
        </p:nvCxnSpPr>
        <p:spPr>
          <a:xfrm flipH="1">
            <a:off x="337457" y="1075172"/>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C1A5889-5C12-A642-817B-2A66448CCE14}"/>
              </a:ext>
            </a:extLst>
          </p:cNvPr>
          <p:cNvSpPr/>
          <p:nvPr/>
        </p:nvSpPr>
        <p:spPr>
          <a:xfrm>
            <a:off x="2724724" y="280448"/>
            <a:ext cx="6742551" cy="584775"/>
          </a:xfrm>
          <a:prstGeom prst="rect">
            <a:avLst/>
          </a:prstGeom>
        </p:spPr>
        <p:txBody>
          <a:bodyPr wrap="none">
            <a:spAutoFit/>
          </a:bodyPr>
          <a:lstStyle/>
          <a:p>
            <a:r>
              <a:rPr lang="en-US" sz="3200" b="1" dirty="0">
                <a:solidFill>
                  <a:srgbClr val="1D67B4"/>
                </a:solidFill>
                <a:latin typeface="Helvetica" pitchFamily="2" charset="0"/>
                <a:cs typeface="Apple Chancery" panose="03020702040506060504" pitchFamily="66" charset="-79"/>
              </a:rPr>
              <a:t>Integrated Infrastructure Services</a:t>
            </a:r>
          </a:p>
        </p:txBody>
      </p:sp>
      <p:pic>
        <p:nvPicPr>
          <p:cNvPr id="10" name="Picture 9">
            <a:extLst>
              <a:ext uri="{FF2B5EF4-FFF2-40B4-BE49-F238E27FC236}">
                <a16:creationId xmlns:a16="http://schemas.microsoft.com/office/drawing/2014/main" id="{D4FB663F-A559-9E46-B64B-07F6F55FA8A6}"/>
              </a:ext>
            </a:extLst>
          </p:cNvPr>
          <p:cNvPicPr>
            <a:picLocks noChangeAspect="1"/>
          </p:cNvPicPr>
          <p:nvPr/>
        </p:nvPicPr>
        <p:blipFill>
          <a:blip r:embed="rId4"/>
          <a:srcRect/>
          <a:stretch/>
        </p:blipFill>
        <p:spPr>
          <a:xfrm>
            <a:off x="433350" y="6103456"/>
            <a:ext cx="678839" cy="237593"/>
          </a:xfrm>
          <a:prstGeom prst="rect">
            <a:avLst/>
          </a:prstGeom>
        </p:spPr>
      </p:pic>
      <p:grpSp>
        <p:nvGrpSpPr>
          <p:cNvPr id="17" name="Group 16">
            <a:extLst>
              <a:ext uri="{FF2B5EF4-FFF2-40B4-BE49-F238E27FC236}">
                <a16:creationId xmlns:a16="http://schemas.microsoft.com/office/drawing/2014/main" id="{3AD9B4BE-FB4A-A781-BC56-74EABBB824A1}"/>
              </a:ext>
            </a:extLst>
          </p:cNvPr>
          <p:cNvGrpSpPr/>
          <p:nvPr/>
        </p:nvGrpSpPr>
        <p:grpSpPr>
          <a:xfrm>
            <a:off x="7507371" y="5956903"/>
            <a:ext cx="4251279" cy="620649"/>
            <a:chOff x="7507371" y="5956903"/>
            <a:chExt cx="4251279" cy="620649"/>
          </a:xfrm>
        </p:grpSpPr>
        <p:pic>
          <p:nvPicPr>
            <p:cNvPr id="8" name="Picture 4" descr="Microsoft-Partner - IAG Consulting">
              <a:extLst>
                <a:ext uri="{FF2B5EF4-FFF2-40B4-BE49-F238E27FC236}">
                  <a16:creationId xmlns:a16="http://schemas.microsoft.com/office/drawing/2014/main" id="{72B4F0FA-B065-134E-96A0-751D656B492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07371" y="5956903"/>
              <a:ext cx="1034416" cy="620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pcoming Oracle Cloud Webinars and Events | Evosys">
              <a:extLst>
                <a:ext uri="{FF2B5EF4-FFF2-40B4-BE49-F238E27FC236}">
                  <a16:creationId xmlns:a16="http://schemas.microsoft.com/office/drawing/2014/main" id="{8612E076-17C1-484A-876E-1003B4F88B68}"/>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r="44742" b="-10934"/>
            <a:stretch/>
          </p:blipFill>
          <p:spPr bwMode="auto">
            <a:xfrm>
              <a:off x="8750646" y="6042354"/>
              <a:ext cx="1092805" cy="5351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artner Stories | Odoo">
              <a:extLst>
                <a:ext uri="{FF2B5EF4-FFF2-40B4-BE49-F238E27FC236}">
                  <a16:creationId xmlns:a16="http://schemas.microsoft.com/office/drawing/2014/main" id="{BA8C08F3-B7BF-CC4E-8EF0-EAC6037CC8A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020207" y="5996386"/>
              <a:ext cx="948691" cy="4957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BE0A8CEE-08CA-444D-8164-0B1FBEF6821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058121" y="6057476"/>
              <a:ext cx="700529" cy="41950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63D46E3B-0093-DD95-8BC0-92B1D957B837}"/>
              </a:ext>
            </a:extLst>
          </p:cNvPr>
          <p:cNvSpPr txBox="1"/>
          <p:nvPr/>
        </p:nvSpPr>
        <p:spPr>
          <a:xfrm>
            <a:off x="337456" y="2945693"/>
            <a:ext cx="7200685" cy="2062103"/>
          </a:xfrm>
          <a:prstGeom prst="rect">
            <a:avLst/>
          </a:prstGeom>
          <a:noFill/>
        </p:spPr>
        <p:txBody>
          <a:bodyPr wrap="square" rtlCol="0">
            <a:spAutoFit/>
          </a:bodyPr>
          <a:lstStyle/>
          <a:p>
            <a:r>
              <a:rPr lang="en-US" sz="1600" dirty="0">
                <a:latin typeface="Helvetica" panose="020B0604020202020204" pitchFamily="34" charset="0"/>
                <a:cs typeface="Helvetica" panose="020B0604020202020204" pitchFamily="34" charset="0"/>
              </a:rPr>
              <a:t>At C4R, we pride ourselves on our commitment to quality and customer satisfaction. We work closely with our clients to ensure that each project is completed on time, within budget, and to their specifications. </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Our team of experts is available around the clock to provide ongoing support and maintenance to ensure our clients' systems operate at peak performance.</a:t>
            </a:r>
          </a:p>
          <a:p>
            <a:pPr algn="ctr"/>
            <a:endParaRPr lang="en-US" sz="1600" b="1" dirty="0">
              <a:solidFill>
                <a:schemeClr val="accent1">
                  <a:lumMod val="50000"/>
                </a:schemeClr>
              </a:solidFill>
              <a:latin typeface="Helvetica" panose="020B0604020202020204" pitchFamily="34" charset="0"/>
              <a:cs typeface="Helvetica" panose="020B0604020202020204" pitchFamily="34" charset="0"/>
            </a:endParaRPr>
          </a:p>
          <a:p>
            <a:pPr algn="ctr"/>
            <a:r>
              <a:rPr lang="en-US" sz="1600" b="1" u="sng" dirty="0">
                <a:solidFill>
                  <a:schemeClr val="accent1">
                    <a:lumMod val="50000"/>
                  </a:schemeClr>
                </a:solidFill>
                <a:latin typeface="Helvetica" panose="020B0604020202020204" pitchFamily="34" charset="0"/>
                <a:cs typeface="Helvetica" panose="020B0604020202020204" pitchFamily="34" charset="0"/>
              </a:rPr>
              <a:t>Our services include:</a:t>
            </a:r>
          </a:p>
        </p:txBody>
      </p:sp>
      <p:sp>
        <p:nvSpPr>
          <p:cNvPr id="6" name="TextBox 5">
            <a:extLst>
              <a:ext uri="{FF2B5EF4-FFF2-40B4-BE49-F238E27FC236}">
                <a16:creationId xmlns:a16="http://schemas.microsoft.com/office/drawing/2014/main" id="{FB2C51BB-0442-84F8-DBD5-FBA504E14FE1}"/>
              </a:ext>
            </a:extLst>
          </p:cNvPr>
          <p:cNvSpPr txBox="1"/>
          <p:nvPr/>
        </p:nvSpPr>
        <p:spPr>
          <a:xfrm>
            <a:off x="253051" y="1133270"/>
            <a:ext cx="11601491" cy="1754326"/>
          </a:xfrm>
          <a:prstGeom prst="rect">
            <a:avLst/>
          </a:prstGeom>
          <a:noFill/>
        </p:spPr>
        <p:txBody>
          <a:bodyPr wrap="square">
            <a:spAutoFit/>
          </a:bodyPr>
          <a:lstStyle/>
          <a:p>
            <a:r>
              <a:rPr lang="en-US" sz="1800" b="1" dirty="0">
                <a:solidFill>
                  <a:srgbClr val="0070C0"/>
                </a:solidFill>
                <a:latin typeface="Helvetica" pitchFamily="2" charset="0"/>
              </a:rPr>
              <a:t>C</a:t>
            </a:r>
            <a:r>
              <a:rPr lang="en-US" sz="1800" b="1" dirty="0">
                <a:solidFill>
                  <a:srgbClr val="FF0000"/>
                </a:solidFill>
                <a:latin typeface="Helvetica" pitchFamily="2" charset="0"/>
              </a:rPr>
              <a:t>4</a:t>
            </a:r>
            <a:r>
              <a:rPr lang="en-US" sz="1800" b="1" dirty="0">
                <a:solidFill>
                  <a:srgbClr val="0070C0"/>
                </a:solidFill>
                <a:latin typeface="Helvetica" pitchFamily="2" charset="0"/>
              </a:rPr>
              <a:t>R</a:t>
            </a:r>
            <a:r>
              <a:rPr lang="en-US" sz="1800" dirty="0">
                <a:latin typeface="Helvetica" panose="020B0604020202020204" pitchFamily="34" charset="0"/>
                <a:cs typeface="Helvetica" panose="020B0604020202020204" pitchFamily="34" charset="0"/>
              </a:rPr>
              <a:t> is a leading provider of Implementation and Integration IT services, serving clients across various industries and geographies. Our team of experienced professionals offers end-to-end solutions that help businesses streamline their operations, reduce costs, and improve efficiency.</a:t>
            </a:r>
          </a:p>
          <a:p>
            <a:r>
              <a:rPr lang="en-US" sz="1800" dirty="0">
                <a:latin typeface="Helvetica" panose="020B0604020202020204" pitchFamily="34" charset="0"/>
                <a:cs typeface="Helvetica" panose="020B0604020202020204" pitchFamily="34" charset="0"/>
              </a:rPr>
              <a:t>We specialize in implementing and integrating complex IT systems, such as ERP+, CRM, LMS, and CMS, to help organizations seamlessly manage their processes and data. Our team has extensive experience in designing, developing, and deploying customized solutions tailored to meet the unique needs of each client.</a:t>
            </a:r>
          </a:p>
        </p:txBody>
      </p:sp>
      <p:graphicFrame>
        <p:nvGraphicFramePr>
          <p:cNvPr id="16" name="Table 16">
            <a:extLst>
              <a:ext uri="{FF2B5EF4-FFF2-40B4-BE49-F238E27FC236}">
                <a16:creationId xmlns:a16="http://schemas.microsoft.com/office/drawing/2014/main" id="{0A359099-7ACA-B1A6-DFBC-5F330D2E5839}"/>
              </a:ext>
            </a:extLst>
          </p:cNvPr>
          <p:cNvGraphicFramePr>
            <a:graphicFrameLocks noGrp="1"/>
          </p:cNvGraphicFramePr>
          <p:nvPr>
            <p:extLst>
              <p:ext uri="{D42A27DB-BD31-4B8C-83A1-F6EECF244321}">
                <p14:modId xmlns:p14="http://schemas.microsoft.com/office/powerpoint/2010/main" val="1957104249"/>
              </p:ext>
            </p:extLst>
          </p:nvPr>
        </p:nvGraphicFramePr>
        <p:xfrm>
          <a:off x="473613" y="4974420"/>
          <a:ext cx="6553952" cy="1112520"/>
        </p:xfrm>
        <a:graphic>
          <a:graphicData uri="http://schemas.openxmlformats.org/drawingml/2006/table">
            <a:tbl>
              <a:tblPr firstRow="1" bandRow="1">
                <a:tableStyleId>{2D5ABB26-0587-4C30-8999-92F81FD0307C}</a:tableStyleId>
              </a:tblPr>
              <a:tblGrid>
                <a:gridCol w="3276976">
                  <a:extLst>
                    <a:ext uri="{9D8B030D-6E8A-4147-A177-3AD203B41FA5}">
                      <a16:colId xmlns:a16="http://schemas.microsoft.com/office/drawing/2014/main" val="4078320568"/>
                    </a:ext>
                  </a:extLst>
                </a:gridCol>
                <a:gridCol w="3276976">
                  <a:extLst>
                    <a:ext uri="{9D8B030D-6E8A-4147-A177-3AD203B41FA5}">
                      <a16:colId xmlns:a16="http://schemas.microsoft.com/office/drawing/2014/main" val="163653231"/>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Helvetica" panose="020B0604020202020204" pitchFamily="34" charset="0"/>
                          <a:cs typeface="Helvetica" panose="020B0604020202020204" pitchFamily="34" charset="0"/>
                        </a:rPr>
                        <a:t>IT system implementation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Helvetica" panose="020B0604020202020204" pitchFamily="34" charset="0"/>
                          <a:cs typeface="Helvetica" panose="020B0604020202020204" pitchFamily="34" charset="0"/>
                        </a:rPr>
                        <a:t>IT system integration</a:t>
                      </a:r>
                    </a:p>
                  </a:txBody>
                  <a:tcPr/>
                </a:tc>
                <a:extLst>
                  <a:ext uri="{0D108BD9-81ED-4DB2-BD59-A6C34878D82A}">
                    <a16:rowId xmlns:a16="http://schemas.microsoft.com/office/drawing/2014/main" val="101213063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Helvetica" panose="020B0604020202020204" pitchFamily="34" charset="0"/>
                          <a:cs typeface="Helvetica" panose="020B0604020202020204" pitchFamily="34" charset="0"/>
                        </a:rPr>
                        <a:t>Custom software development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Helvetica" panose="020B0604020202020204" pitchFamily="34" charset="0"/>
                          <a:cs typeface="Helvetica" panose="020B0604020202020204" pitchFamily="34" charset="0"/>
                        </a:rPr>
                        <a:t>Data migration and conversion</a:t>
                      </a:r>
                    </a:p>
                  </a:txBody>
                  <a:tcPr/>
                </a:tc>
                <a:extLst>
                  <a:ext uri="{0D108BD9-81ED-4DB2-BD59-A6C34878D82A}">
                    <a16:rowId xmlns:a16="http://schemas.microsoft.com/office/drawing/2014/main" val="190337990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Helvetica" panose="020B0604020202020204" pitchFamily="34" charset="0"/>
                          <a:cs typeface="Helvetica" panose="020B0604020202020204" pitchFamily="34" charset="0"/>
                        </a:rPr>
                        <a:t>Testing and quality assurance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Helvetica" panose="020B0604020202020204" pitchFamily="34" charset="0"/>
                          <a:cs typeface="Helvetica" panose="020B0604020202020204" pitchFamily="34" charset="0"/>
                        </a:rPr>
                        <a:t>Maintenance and support</a:t>
                      </a:r>
                    </a:p>
                  </a:txBody>
                  <a:tcPr/>
                </a:tc>
                <a:extLst>
                  <a:ext uri="{0D108BD9-81ED-4DB2-BD59-A6C34878D82A}">
                    <a16:rowId xmlns:a16="http://schemas.microsoft.com/office/drawing/2014/main" val="1486286190"/>
                  </a:ext>
                </a:extLst>
              </a:tr>
            </a:tbl>
          </a:graphicData>
        </a:graphic>
      </p:graphicFrame>
    </p:spTree>
    <p:extLst>
      <p:ext uri="{BB962C8B-B14F-4D97-AF65-F5344CB8AC3E}">
        <p14:creationId xmlns:p14="http://schemas.microsoft.com/office/powerpoint/2010/main" val="7588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A88105-7A9D-0B41-84FB-590558C10D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95706" y="1565212"/>
            <a:ext cx="1561782" cy="632481"/>
          </a:xfrm>
          <a:prstGeom prst="rect">
            <a:avLst/>
          </a:prstGeom>
        </p:spPr>
      </p:pic>
      <p:pic>
        <p:nvPicPr>
          <p:cNvPr id="7" name="Picture 6">
            <a:extLst>
              <a:ext uri="{FF2B5EF4-FFF2-40B4-BE49-F238E27FC236}">
                <a16:creationId xmlns:a16="http://schemas.microsoft.com/office/drawing/2014/main" id="{24513257-CA38-D742-A4FA-2F46F09976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2774" y="5690310"/>
            <a:ext cx="1000999" cy="889300"/>
          </a:xfrm>
          <a:prstGeom prst="rect">
            <a:avLst/>
          </a:prstGeom>
        </p:spPr>
      </p:pic>
      <p:pic>
        <p:nvPicPr>
          <p:cNvPr id="9" name="Picture 8">
            <a:extLst>
              <a:ext uri="{FF2B5EF4-FFF2-40B4-BE49-F238E27FC236}">
                <a16:creationId xmlns:a16="http://schemas.microsoft.com/office/drawing/2014/main" id="{0EEAF7A7-628D-AD49-9E36-41A60413B4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5324" y="2621373"/>
            <a:ext cx="1082547" cy="634129"/>
          </a:xfrm>
          <a:prstGeom prst="rect">
            <a:avLst/>
          </a:prstGeom>
        </p:spPr>
      </p:pic>
      <p:pic>
        <p:nvPicPr>
          <p:cNvPr id="10" name="Picture 9" descr="A close up of a sign&#10;&#10;Description automatically generated">
            <a:extLst>
              <a:ext uri="{FF2B5EF4-FFF2-40B4-BE49-F238E27FC236}">
                <a16:creationId xmlns:a16="http://schemas.microsoft.com/office/drawing/2014/main" id="{58AF4896-A3CB-FC4E-A8AC-6CA1ACBCDF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9813" y="5742380"/>
            <a:ext cx="1148918" cy="527881"/>
          </a:xfrm>
          <a:prstGeom prst="rect">
            <a:avLst/>
          </a:prstGeom>
        </p:spPr>
      </p:pic>
      <p:pic>
        <p:nvPicPr>
          <p:cNvPr id="11" name="Picture 10">
            <a:extLst>
              <a:ext uri="{FF2B5EF4-FFF2-40B4-BE49-F238E27FC236}">
                <a16:creationId xmlns:a16="http://schemas.microsoft.com/office/drawing/2014/main" id="{66B9B000-1E3E-0248-B6AB-9BCA0995BE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13283" y="3765725"/>
            <a:ext cx="1979526" cy="418667"/>
          </a:xfrm>
          <a:prstGeom prst="rect">
            <a:avLst/>
          </a:prstGeom>
        </p:spPr>
      </p:pic>
      <p:pic>
        <p:nvPicPr>
          <p:cNvPr id="12" name="Picture 11" descr="A close up of a sign&#10;&#10;Description automatically generated">
            <a:extLst>
              <a:ext uri="{FF2B5EF4-FFF2-40B4-BE49-F238E27FC236}">
                <a16:creationId xmlns:a16="http://schemas.microsoft.com/office/drawing/2014/main" id="{612CB08F-E2D4-164B-BABF-C9BB3D53051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60197" y="4888751"/>
            <a:ext cx="1179729" cy="511057"/>
          </a:xfrm>
          <a:prstGeom prst="rect">
            <a:avLst/>
          </a:prstGeom>
        </p:spPr>
      </p:pic>
      <p:pic>
        <p:nvPicPr>
          <p:cNvPr id="13" name="Picture 12">
            <a:extLst>
              <a:ext uri="{FF2B5EF4-FFF2-40B4-BE49-F238E27FC236}">
                <a16:creationId xmlns:a16="http://schemas.microsoft.com/office/drawing/2014/main" id="{D3F59980-8AB0-F149-A796-775DE1DCA4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47786" y="3547653"/>
            <a:ext cx="1219156" cy="854810"/>
          </a:xfrm>
          <a:prstGeom prst="rect">
            <a:avLst/>
          </a:prstGeom>
        </p:spPr>
      </p:pic>
      <p:pic>
        <p:nvPicPr>
          <p:cNvPr id="14" name="Picture 13">
            <a:extLst>
              <a:ext uri="{FF2B5EF4-FFF2-40B4-BE49-F238E27FC236}">
                <a16:creationId xmlns:a16="http://schemas.microsoft.com/office/drawing/2014/main" id="{9FAACED6-3A8B-3B42-9FA7-27E684D619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82640" y="2690656"/>
            <a:ext cx="1105181" cy="495562"/>
          </a:xfrm>
          <a:prstGeom prst="rect">
            <a:avLst/>
          </a:prstGeom>
        </p:spPr>
      </p:pic>
      <p:pic>
        <p:nvPicPr>
          <p:cNvPr id="15" name="Picture 14" descr="A picture containing clipart&#10;&#10;Description automatically generated">
            <a:extLst>
              <a:ext uri="{FF2B5EF4-FFF2-40B4-BE49-F238E27FC236}">
                <a16:creationId xmlns:a16="http://schemas.microsoft.com/office/drawing/2014/main" id="{40A3BA5C-7DA9-5B47-B854-D5F30263E1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00725" y="1633671"/>
            <a:ext cx="1269010" cy="495562"/>
          </a:xfrm>
          <a:prstGeom prst="rect">
            <a:avLst/>
          </a:prstGeom>
        </p:spPr>
      </p:pic>
      <p:pic>
        <p:nvPicPr>
          <p:cNvPr id="16" name="Picture 15">
            <a:extLst>
              <a:ext uri="{FF2B5EF4-FFF2-40B4-BE49-F238E27FC236}">
                <a16:creationId xmlns:a16="http://schemas.microsoft.com/office/drawing/2014/main" id="{D55F9C71-693C-4949-A44B-0E233D9365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70731" y="4769015"/>
            <a:ext cx="1464630" cy="572707"/>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39EDE59B-23D0-474F-80E5-67405A7BE33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04039" y="4724788"/>
            <a:ext cx="1345116" cy="661160"/>
          </a:xfrm>
          <a:prstGeom prst="rect">
            <a:avLst/>
          </a:prstGeom>
        </p:spPr>
      </p:pic>
      <p:pic>
        <p:nvPicPr>
          <p:cNvPr id="18" name="Picture 17" descr="A picture containing clipart&#10;&#10;Description automatically generated">
            <a:extLst>
              <a:ext uri="{FF2B5EF4-FFF2-40B4-BE49-F238E27FC236}">
                <a16:creationId xmlns:a16="http://schemas.microsoft.com/office/drawing/2014/main" id="{F2E19247-52E0-2C46-B553-DBD87FB9635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26128" y="3662694"/>
            <a:ext cx="1100939" cy="624729"/>
          </a:xfrm>
          <a:prstGeom prst="rect">
            <a:avLst/>
          </a:prstGeom>
        </p:spPr>
      </p:pic>
      <p:pic>
        <p:nvPicPr>
          <p:cNvPr id="19" name="Picture 18">
            <a:extLst>
              <a:ext uri="{FF2B5EF4-FFF2-40B4-BE49-F238E27FC236}">
                <a16:creationId xmlns:a16="http://schemas.microsoft.com/office/drawing/2014/main" id="{685E9706-2722-FF42-9896-3AF9A18C40D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309268" y="4694326"/>
            <a:ext cx="1051925" cy="722084"/>
          </a:xfrm>
          <a:prstGeom prst="rect">
            <a:avLst/>
          </a:prstGeom>
        </p:spPr>
      </p:pic>
      <p:pic>
        <p:nvPicPr>
          <p:cNvPr id="20" name="Picture 19">
            <a:extLst>
              <a:ext uri="{FF2B5EF4-FFF2-40B4-BE49-F238E27FC236}">
                <a16:creationId xmlns:a16="http://schemas.microsoft.com/office/drawing/2014/main" id="{2F8EAB7B-146D-514C-8AD8-10076C3860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348970" y="3545528"/>
            <a:ext cx="972521" cy="859060"/>
          </a:xfrm>
          <a:prstGeom prst="rect">
            <a:avLst/>
          </a:prstGeom>
        </p:spPr>
      </p:pic>
      <p:pic>
        <p:nvPicPr>
          <p:cNvPr id="21" name="Picture 20">
            <a:extLst>
              <a:ext uri="{FF2B5EF4-FFF2-40B4-BE49-F238E27FC236}">
                <a16:creationId xmlns:a16="http://schemas.microsoft.com/office/drawing/2014/main" id="{FE6ECA9B-33E1-A64A-99E0-B8AF999202A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933593" y="1662358"/>
            <a:ext cx="1338906" cy="438189"/>
          </a:xfrm>
          <a:prstGeom prst="rect">
            <a:avLst/>
          </a:prstGeom>
        </p:spPr>
      </p:pic>
      <p:pic>
        <p:nvPicPr>
          <p:cNvPr id="22" name="Picture 21">
            <a:extLst>
              <a:ext uri="{FF2B5EF4-FFF2-40B4-BE49-F238E27FC236}">
                <a16:creationId xmlns:a16="http://schemas.microsoft.com/office/drawing/2014/main" id="{BFC673B1-11EF-764C-B820-0D8809A4995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568900" y="5628531"/>
            <a:ext cx="527100" cy="1012858"/>
          </a:xfrm>
          <a:prstGeom prst="rect">
            <a:avLst/>
          </a:prstGeom>
        </p:spPr>
      </p:pic>
      <p:pic>
        <p:nvPicPr>
          <p:cNvPr id="23" name="Picture 22" descr="A picture containing drawing, food&#10;&#10;Description automatically generated">
            <a:extLst>
              <a:ext uri="{FF2B5EF4-FFF2-40B4-BE49-F238E27FC236}">
                <a16:creationId xmlns:a16="http://schemas.microsoft.com/office/drawing/2014/main" id="{0123F74F-2496-F541-94DE-4D3E26D32E2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938669" y="4703689"/>
            <a:ext cx="1237390" cy="703359"/>
          </a:xfrm>
          <a:prstGeom prst="rect">
            <a:avLst/>
          </a:prstGeom>
        </p:spPr>
      </p:pic>
      <p:pic>
        <p:nvPicPr>
          <p:cNvPr id="24" name="Picture 23">
            <a:extLst>
              <a:ext uri="{FF2B5EF4-FFF2-40B4-BE49-F238E27FC236}">
                <a16:creationId xmlns:a16="http://schemas.microsoft.com/office/drawing/2014/main" id="{E736CAF0-79AA-3344-B01D-BAB385D8A183}"/>
              </a:ext>
            </a:extLst>
          </p:cNvPr>
          <p:cNvPicPr>
            <a:picLocks noChangeAspect="1"/>
          </p:cNvPicPr>
          <p:nvPr/>
        </p:nvPicPr>
        <p:blipFill>
          <a:blip r:embed="rId19"/>
          <a:srcRect/>
          <a:stretch/>
        </p:blipFill>
        <p:spPr>
          <a:xfrm>
            <a:off x="347901" y="6225676"/>
            <a:ext cx="729071" cy="255174"/>
          </a:xfrm>
          <a:prstGeom prst="rect">
            <a:avLst/>
          </a:prstGeom>
        </p:spPr>
      </p:pic>
      <p:pic>
        <p:nvPicPr>
          <p:cNvPr id="2" name="Picture 1">
            <a:extLst>
              <a:ext uri="{FF2B5EF4-FFF2-40B4-BE49-F238E27FC236}">
                <a16:creationId xmlns:a16="http://schemas.microsoft.com/office/drawing/2014/main" id="{53B60346-F60C-814C-A5C3-96D263C25D64}"/>
              </a:ext>
            </a:extLst>
          </p:cNvPr>
          <p:cNvPicPr>
            <a:picLocks noChangeAspect="1"/>
          </p:cNvPicPr>
          <p:nvPr/>
        </p:nvPicPr>
        <p:blipFill>
          <a:blip r:embed="rId20"/>
          <a:srcRect/>
          <a:stretch/>
        </p:blipFill>
        <p:spPr>
          <a:xfrm>
            <a:off x="2112982" y="2479648"/>
            <a:ext cx="1026944" cy="949352"/>
          </a:xfrm>
          <a:prstGeom prst="rect">
            <a:avLst/>
          </a:prstGeom>
        </p:spPr>
      </p:pic>
      <p:pic>
        <p:nvPicPr>
          <p:cNvPr id="3" name="Picture 2">
            <a:extLst>
              <a:ext uri="{FF2B5EF4-FFF2-40B4-BE49-F238E27FC236}">
                <a16:creationId xmlns:a16="http://schemas.microsoft.com/office/drawing/2014/main" id="{7B7D4D11-1216-3347-81DA-2FC825C828DC}"/>
              </a:ext>
            </a:extLst>
          </p:cNvPr>
          <p:cNvPicPr>
            <a:picLocks noChangeAspect="1"/>
          </p:cNvPicPr>
          <p:nvPr/>
        </p:nvPicPr>
        <p:blipFill>
          <a:blip r:embed="rId21"/>
          <a:stretch>
            <a:fillRect/>
          </a:stretch>
        </p:blipFill>
        <p:spPr>
          <a:xfrm>
            <a:off x="5971557" y="2768871"/>
            <a:ext cx="1262978" cy="339133"/>
          </a:xfrm>
          <a:prstGeom prst="rect">
            <a:avLst/>
          </a:prstGeom>
        </p:spPr>
      </p:pic>
      <p:pic>
        <p:nvPicPr>
          <p:cNvPr id="26" name="Picture 25" descr="Logo, company name&#10;&#10;Description automatically generated">
            <a:extLst>
              <a:ext uri="{FF2B5EF4-FFF2-40B4-BE49-F238E27FC236}">
                <a16:creationId xmlns:a16="http://schemas.microsoft.com/office/drawing/2014/main" id="{62F9B31A-E989-A14A-8896-221686672D5C}"/>
              </a:ext>
            </a:extLst>
          </p:cNvPr>
          <p:cNvPicPr>
            <a:picLocks noChangeAspect="1"/>
          </p:cNvPicPr>
          <p:nvPr/>
        </p:nvPicPr>
        <p:blipFill rotWithShape="1">
          <a:blip r:embed="rId22">
            <a:extLst>
              <a:ext uri="{28A0092B-C50C-407E-A947-70E740481C1C}">
                <a14:useLocalDpi xmlns:a14="http://schemas.microsoft.com/office/drawing/2010/main"/>
              </a:ext>
            </a:extLst>
          </a:blip>
          <a:srcRect t="25053" b="25053"/>
          <a:stretch/>
        </p:blipFill>
        <p:spPr>
          <a:xfrm>
            <a:off x="1842345" y="1527657"/>
            <a:ext cx="1415431" cy="707589"/>
          </a:xfrm>
          <a:prstGeom prst="rect">
            <a:avLst/>
          </a:prstGeom>
        </p:spPr>
      </p:pic>
      <p:pic>
        <p:nvPicPr>
          <p:cNvPr id="1026" name="Picture 2">
            <a:extLst>
              <a:ext uri="{FF2B5EF4-FFF2-40B4-BE49-F238E27FC236}">
                <a16:creationId xmlns:a16="http://schemas.microsoft.com/office/drawing/2014/main" id="{CB94E5DA-D7FF-8945-9221-76AAF643E3DB}"/>
              </a:ext>
            </a:extLst>
          </p:cNvPr>
          <p:cNvPicPr>
            <a:picLocks noChangeAspect="1" noChangeArrowheads="1"/>
          </p:cNvPicPr>
          <p:nvPr/>
        </p:nvPicPr>
        <p:blipFill rotWithShape="1">
          <a:blip r:embed="rId23">
            <a:extLst>
              <a:ext uri="{28A0092B-C50C-407E-A947-70E740481C1C}">
                <a14:useLocalDpi xmlns:a14="http://schemas.microsoft.com/office/drawing/2010/main"/>
              </a:ext>
            </a:extLst>
          </a:blip>
          <a:srcRect t="12019" b="12016"/>
          <a:stretch/>
        </p:blipFill>
        <p:spPr bwMode="auto">
          <a:xfrm>
            <a:off x="4072692" y="1421686"/>
            <a:ext cx="969345" cy="919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actical Data Scientist Academy – MCIT-PDSA">
            <a:extLst>
              <a:ext uri="{FF2B5EF4-FFF2-40B4-BE49-F238E27FC236}">
                <a16:creationId xmlns:a16="http://schemas.microsoft.com/office/drawing/2014/main" id="{8A242E0E-0631-B04C-A72E-CD3D5AA9BB3C}"/>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1837252" y="3693041"/>
            <a:ext cx="1639196" cy="822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420F6004-3025-EA44-87B9-FA9008CBEE60}"/>
              </a:ext>
            </a:extLst>
          </p:cNvPr>
          <p:cNvPicPr>
            <a:picLocks noChangeAspect="1"/>
          </p:cNvPicPr>
          <p:nvPr/>
        </p:nvPicPr>
        <p:blipFill>
          <a:blip r:embed="rId25"/>
          <a:srcRect/>
          <a:stretch/>
        </p:blipFill>
        <p:spPr>
          <a:xfrm>
            <a:off x="9307145" y="5692103"/>
            <a:ext cx="1205239" cy="661160"/>
          </a:xfrm>
          <a:prstGeom prst="rect">
            <a:avLst/>
          </a:prstGeom>
        </p:spPr>
      </p:pic>
      <p:pic>
        <p:nvPicPr>
          <p:cNvPr id="29" name="Picture 28" descr="A picture containing text, outdoor&#10;&#10;Description automatically generated">
            <a:extLst>
              <a:ext uri="{FF2B5EF4-FFF2-40B4-BE49-F238E27FC236}">
                <a16:creationId xmlns:a16="http://schemas.microsoft.com/office/drawing/2014/main" id="{31A11890-E2C5-96A4-5638-64D1C9BD4057}"/>
              </a:ext>
            </a:extLst>
          </p:cNvPr>
          <p:cNvPicPr>
            <a:picLocks noChangeAspect="1"/>
          </p:cNvPicPr>
          <p:nvPr/>
        </p:nvPicPr>
        <p:blipFill>
          <a:blip r:embed="rId26"/>
          <a:stretch>
            <a:fillRect/>
          </a:stretch>
        </p:blipFill>
        <p:spPr>
          <a:xfrm>
            <a:off x="4035181" y="2479648"/>
            <a:ext cx="1168676" cy="1168676"/>
          </a:xfrm>
          <a:prstGeom prst="rect">
            <a:avLst/>
          </a:prstGeom>
        </p:spPr>
      </p:pic>
      <p:sp>
        <p:nvSpPr>
          <p:cNvPr id="25" name="Rectangle 24">
            <a:extLst>
              <a:ext uri="{FF2B5EF4-FFF2-40B4-BE49-F238E27FC236}">
                <a16:creationId xmlns:a16="http://schemas.microsoft.com/office/drawing/2014/main" id="{5312449E-EF84-E2AF-E4B5-F6DEBFA093D4}"/>
              </a:ext>
            </a:extLst>
          </p:cNvPr>
          <p:cNvSpPr/>
          <p:nvPr/>
        </p:nvSpPr>
        <p:spPr>
          <a:xfrm>
            <a:off x="3156039" y="227788"/>
            <a:ext cx="6218830" cy="584775"/>
          </a:xfrm>
          <a:prstGeom prst="rect">
            <a:avLst/>
          </a:prstGeom>
        </p:spPr>
        <p:txBody>
          <a:bodyPr wrap="square">
            <a:spAutoFit/>
          </a:bodyPr>
          <a:lstStyle/>
          <a:p>
            <a:pPr algn="ctr"/>
            <a:r>
              <a:rPr lang="en-US" sz="3200" b="1" dirty="0">
                <a:solidFill>
                  <a:srgbClr val="002C85"/>
                </a:solidFill>
                <a:latin typeface="Helvetica" pitchFamily="2" charset="0"/>
              </a:rPr>
              <a:t>C4R Success Stories</a:t>
            </a:r>
          </a:p>
        </p:txBody>
      </p:sp>
      <p:sp>
        <p:nvSpPr>
          <p:cNvPr id="33" name="TextBox 32">
            <a:extLst>
              <a:ext uri="{FF2B5EF4-FFF2-40B4-BE49-F238E27FC236}">
                <a16:creationId xmlns:a16="http://schemas.microsoft.com/office/drawing/2014/main" id="{A88A83D0-C5AD-FD7D-194A-28FE0FC3CC1B}"/>
              </a:ext>
            </a:extLst>
          </p:cNvPr>
          <p:cNvSpPr txBox="1"/>
          <p:nvPr/>
        </p:nvSpPr>
        <p:spPr>
          <a:xfrm>
            <a:off x="236283" y="1643702"/>
            <a:ext cx="1661993" cy="4098678"/>
          </a:xfrm>
          <a:prstGeom prst="rect">
            <a:avLst/>
          </a:prstGeom>
          <a:noFill/>
        </p:spPr>
        <p:txBody>
          <a:bodyPr vert="vert270" wrap="square" rtlCol="0">
            <a:spAutoFit/>
          </a:bodyPr>
          <a:lstStyle/>
          <a:p>
            <a:pPr marL="0" indent="0" algn="ctr">
              <a:buNone/>
            </a:pPr>
            <a:r>
              <a:rPr lang="en-US" sz="3200" dirty="0">
                <a:solidFill>
                  <a:schemeClr val="accent1">
                    <a:lumMod val="50000"/>
                  </a:schemeClr>
                </a:solidFill>
                <a:latin typeface="Helvetica" panose="020B0604020202020204" pitchFamily="34" charset="0"/>
                <a:cs typeface="Helvetica" panose="020B0604020202020204" pitchFamily="34" charset="0"/>
              </a:rPr>
              <a:t>Selected </a:t>
            </a:r>
          </a:p>
          <a:p>
            <a:pPr marL="0" indent="0" algn="ctr">
              <a:buNone/>
            </a:pPr>
            <a:r>
              <a:rPr lang="en-US" sz="3200" dirty="0">
                <a:solidFill>
                  <a:schemeClr val="accent1">
                    <a:lumMod val="50000"/>
                  </a:schemeClr>
                </a:solidFill>
                <a:latin typeface="Helvetica" panose="020B0604020202020204" pitchFamily="34" charset="0"/>
                <a:cs typeface="Helvetica" panose="020B0604020202020204" pitchFamily="34" charset="0"/>
              </a:rPr>
              <a:t>Clients</a:t>
            </a:r>
          </a:p>
          <a:p>
            <a:pPr algn="ctr"/>
            <a:endParaRPr lang="en-US" sz="3200" dirty="0">
              <a:solidFill>
                <a:schemeClr val="accent1">
                  <a:lumMod val="50000"/>
                </a:schemeClr>
              </a:solidFill>
            </a:endParaRPr>
          </a:p>
        </p:txBody>
      </p:sp>
      <p:cxnSp>
        <p:nvCxnSpPr>
          <p:cNvPr id="34" name="Straight Connector 33">
            <a:extLst>
              <a:ext uri="{FF2B5EF4-FFF2-40B4-BE49-F238E27FC236}">
                <a16:creationId xmlns:a16="http://schemas.microsoft.com/office/drawing/2014/main" id="{AB817C0A-5AB4-3E43-32D2-ABDE455AA41C}"/>
              </a:ext>
            </a:extLst>
          </p:cNvPr>
          <p:cNvCxnSpPr>
            <a:cxnSpLocks/>
          </p:cNvCxnSpPr>
          <p:nvPr/>
        </p:nvCxnSpPr>
        <p:spPr>
          <a:xfrm flipH="1">
            <a:off x="442335" y="1021674"/>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C9FE2CE1-1176-2BA1-EA42-8E0F72E29672}"/>
              </a:ext>
            </a:extLst>
          </p:cNvPr>
          <p:cNvPicPr>
            <a:picLocks noChangeAspect="1"/>
          </p:cNvPicPr>
          <p:nvPr/>
        </p:nvPicPr>
        <p:blipFill>
          <a:blip r:embed="rId27"/>
          <a:srcRect/>
          <a:stretch/>
        </p:blipFill>
        <p:spPr>
          <a:xfrm>
            <a:off x="373737" y="6217338"/>
            <a:ext cx="678839" cy="237593"/>
          </a:xfrm>
          <a:prstGeom prst="rect">
            <a:avLst/>
          </a:prstGeom>
        </p:spPr>
      </p:pic>
    </p:spTree>
    <p:extLst>
      <p:ext uri="{BB962C8B-B14F-4D97-AF65-F5344CB8AC3E}">
        <p14:creationId xmlns:p14="http://schemas.microsoft.com/office/powerpoint/2010/main" val="2216640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 mug&#10;&#10;Description automatically generated">
            <a:extLst>
              <a:ext uri="{FF2B5EF4-FFF2-40B4-BE49-F238E27FC236}">
                <a16:creationId xmlns:a16="http://schemas.microsoft.com/office/drawing/2014/main" id="{72ED3AB7-A03B-5344-9E5B-131A5997DB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5366" y="861113"/>
            <a:ext cx="5361268" cy="5361268"/>
          </a:xfrm>
          <a:prstGeom prst="rect">
            <a:avLst/>
          </a:prstGeom>
        </p:spPr>
      </p:pic>
      <p:sp>
        <p:nvSpPr>
          <p:cNvPr id="26626" name="Title 1">
            <a:extLst>
              <a:ext uri="{FF2B5EF4-FFF2-40B4-BE49-F238E27FC236}">
                <a16:creationId xmlns:a16="http://schemas.microsoft.com/office/drawing/2014/main" id="{7248139F-7D43-CB47-93E8-1619F7FC73A8}"/>
              </a:ext>
            </a:extLst>
          </p:cNvPr>
          <p:cNvSpPr>
            <a:spLocks noGrp="1"/>
          </p:cNvSpPr>
          <p:nvPr>
            <p:ph type="title"/>
          </p:nvPr>
        </p:nvSpPr>
        <p:spPr>
          <a:xfrm>
            <a:off x="1619636" y="258577"/>
            <a:ext cx="8766175" cy="458788"/>
          </a:xfrm>
        </p:spPr>
        <p:txBody>
          <a:bodyPr>
            <a:normAutofit fontScale="90000"/>
          </a:bodyPr>
          <a:lstStyle/>
          <a:p>
            <a:pPr algn="ctr"/>
            <a:r>
              <a:rPr lang="en-US" altLang="en-US" b="1" dirty="0">
                <a:solidFill>
                  <a:srgbClr val="002C85"/>
                </a:solidFill>
                <a:latin typeface="Helvetica" pitchFamily="2" charset="0"/>
              </a:rPr>
              <a:t>Questions &amp; Answers </a:t>
            </a:r>
          </a:p>
        </p:txBody>
      </p:sp>
    </p:spTree>
    <p:extLst>
      <p:ext uri="{BB962C8B-B14F-4D97-AF65-F5344CB8AC3E}">
        <p14:creationId xmlns:p14="http://schemas.microsoft.com/office/powerpoint/2010/main" val="241988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1BF338-458D-38BC-0978-D991A39B8D57}"/>
              </a:ext>
            </a:extLst>
          </p:cNvPr>
          <p:cNvSpPr/>
          <p:nvPr/>
        </p:nvSpPr>
        <p:spPr>
          <a:xfrm>
            <a:off x="717124" y="1476412"/>
            <a:ext cx="4883427" cy="4785926"/>
          </a:xfrm>
          <a:prstGeom prst="rect">
            <a:avLst/>
          </a:prstGeom>
        </p:spPr>
        <p:txBody>
          <a:bodyPr wrap="square">
            <a:spAutoFit/>
          </a:bodyPr>
          <a:lstStyle/>
          <a:p>
            <a:pPr algn="just">
              <a:lnSpc>
                <a:spcPct val="150000"/>
              </a:lnSpc>
              <a:spcAft>
                <a:spcPts val="600"/>
              </a:spcAft>
            </a:pPr>
            <a:r>
              <a:rPr lang="en-US" sz="1400" b="1" dirty="0">
                <a:solidFill>
                  <a:schemeClr val="bg1"/>
                </a:solidFill>
                <a:latin typeface="Helvetica" pitchFamily="2" charset="0"/>
                <a:cs typeface="Calibri" panose="020F0502020204030204" pitchFamily="34" charset="0"/>
              </a:rPr>
              <a:t>Cloud4Rain (C4R) </a:t>
            </a:r>
            <a:r>
              <a:rPr lang="en-US" sz="1400" dirty="0">
                <a:solidFill>
                  <a:schemeClr val="bg1"/>
                </a:solidFill>
                <a:latin typeface="Helvetica" pitchFamily="2" charset="0"/>
                <a:cs typeface="Calibri" panose="020F0502020204030204" pitchFamily="34" charset="0"/>
              </a:rPr>
              <a:t>is an emerging IT service Provider focused on Managed Services, Infrastructure, Business Continuity, Risk Management, Security, Datacenters, Mobile Solutions, and Digital Transformations solutions provider.</a:t>
            </a:r>
          </a:p>
          <a:p>
            <a:pPr algn="just">
              <a:lnSpc>
                <a:spcPct val="150000"/>
              </a:lnSpc>
              <a:spcAft>
                <a:spcPts val="600"/>
              </a:spcAft>
            </a:pPr>
            <a:br>
              <a:rPr lang="en-US" sz="1400" dirty="0">
                <a:solidFill>
                  <a:schemeClr val="bg1"/>
                </a:solidFill>
                <a:latin typeface="Helvetica" pitchFamily="2" charset="0"/>
                <a:cs typeface="Calibri" panose="020F0502020204030204" pitchFamily="34" charset="0"/>
              </a:rPr>
            </a:br>
            <a:r>
              <a:rPr lang="en-US" sz="1400" b="1" dirty="0">
                <a:solidFill>
                  <a:schemeClr val="bg1"/>
                </a:solidFill>
                <a:latin typeface="Helvetica" pitchFamily="2" charset="0"/>
                <a:cs typeface="Calibri" panose="020F0502020204030204" pitchFamily="34" charset="0"/>
              </a:rPr>
              <a:t>C4R </a:t>
            </a:r>
            <a:r>
              <a:rPr lang="en-US" sz="1400" dirty="0">
                <a:solidFill>
                  <a:schemeClr val="bg1"/>
                </a:solidFill>
                <a:latin typeface="Helvetica" pitchFamily="2" charset="0"/>
                <a:cs typeface="Calibri" panose="020F0502020204030204" pitchFamily="34" charset="0"/>
              </a:rPr>
              <a:t>provides end-to-end digital and cloud solutions across all industries in the MEA region. </a:t>
            </a:r>
          </a:p>
          <a:p>
            <a:pPr algn="just">
              <a:lnSpc>
                <a:spcPct val="150000"/>
              </a:lnSpc>
              <a:spcAft>
                <a:spcPts val="600"/>
              </a:spcAft>
            </a:pPr>
            <a:endParaRPr lang="en-US" sz="1400" dirty="0">
              <a:solidFill>
                <a:schemeClr val="bg1"/>
              </a:solidFill>
              <a:latin typeface="Helvetica" pitchFamily="2" charset="0"/>
              <a:cs typeface="Calibri" panose="020F0502020204030204" pitchFamily="34" charset="0"/>
            </a:endParaRPr>
          </a:p>
          <a:p>
            <a:pPr algn="just">
              <a:lnSpc>
                <a:spcPct val="150000"/>
              </a:lnSpc>
              <a:spcAft>
                <a:spcPts val="600"/>
              </a:spcAft>
            </a:pPr>
            <a:r>
              <a:rPr lang="en-US" sz="1400" b="1" dirty="0">
                <a:solidFill>
                  <a:schemeClr val="bg1"/>
                </a:solidFill>
                <a:latin typeface="Helvetica" pitchFamily="2" charset="0"/>
                <a:cs typeface="Calibri" panose="020F0502020204030204" pitchFamily="34" charset="0"/>
              </a:rPr>
              <a:t>C4R</a:t>
            </a:r>
            <a:r>
              <a:rPr lang="en-US" sz="1400" dirty="0">
                <a:solidFill>
                  <a:schemeClr val="bg1"/>
                </a:solidFill>
                <a:latin typeface="Helvetica" pitchFamily="2" charset="0"/>
                <a:cs typeface="Calibri" panose="020F0502020204030204" pitchFamily="34" charset="0"/>
              </a:rPr>
              <a:t> focuses on translating partners’ needs into an innovative advanced solution that helps them embrace digital transformation, improve their time to market, and enhance the ROI. </a:t>
            </a:r>
          </a:p>
          <a:p>
            <a:pPr algn="just">
              <a:spcAft>
                <a:spcPts val="600"/>
              </a:spcAft>
            </a:pPr>
            <a:endParaRPr lang="en-US" sz="1200" dirty="0">
              <a:solidFill>
                <a:schemeClr val="bg1"/>
              </a:solidFill>
              <a:latin typeface="Helvetica" pitchFamily="2" charset="0"/>
              <a:cs typeface="Calibri" panose="020F0502020204030204" pitchFamily="34" charset="0"/>
            </a:endParaRPr>
          </a:p>
        </p:txBody>
      </p:sp>
      <p:sp>
        <p:nvSpPr>
          <p:cNvPr id="3" name="Rectangle 2">
            <a:extLst>
              <a:ext uri="{FF2B5EF4-FFF2-40B4-BE49-F238E27FC236}">
                <a16:creationId xmlns:a16="http://schemas.microsoft.com/office/drawing/2014/main" id="{2F6A4505-3246-3D20-17A7-58218208E337}"/>
              </a:ext>
            </a:extLst>
          </p:cNvPr>
          <p:cNvSpPr/>
          <p:nvPr/>
        </p:nvSpPr>
        <p:spPr>
          <a:xfrm>
            <a:off x="3999051" y="399202"/>
            <a:ext cx="4193898" cy="584775"/>
          </a:xfrm>
          <a:prstGeom prst="rect">
            <a:avLst/>
          </a:prstGeom>
        </p:spPr>
        <p:txBody>
          <a:bodyPr wrap="square">
            <a:spAutoFit/>
          </a:bodyPr>
          <a:lstStyle/>
          <a:p>
            <a:pPr algn="ctr"/>
            <a:r>
              <a:rPr lang="en-US" sz="3200" b="1" dirty="0">
                <a:solidFill>
                  <a:schemeClr val="bg1"/>
                </a:solidFill>
                <a:latin typeface="Helvetica" pitchFamily="2" charset="0"/>
                <a:cs typeface="Apple Chancery" panose="03020702040506060504" pitchFamily="66" charset="-79"/>
              </a:rPr>
              <a:t>About Us</a:t>
            </a:r>
          </a:p>
        </p:txBody>
      </p:sp>
      <p:sp>
        <p:nvSpPr>
          <p:cNvPr id="5" name="Rectangle 4">
            <a:extLst>
              <a:ext uri="{FF2B5EF4-FFF2-40B4-BE49-F238E27FC236}">
                <a16:creationId xmlns:a16="http://schemas.microsoft.com/office/drawing/2014/main" id="{2CB44AF1-CBE4-82F9-C43C-B28CFAB02DC5}"/>
              </a:ext>
            </a:extLst>
          </p:cNvPr>
          <p:cNvSpPr/>
          <p:nvPr/>
        </p:nvSpPr>
        <p:spPr>
          <a:xfrm>
            <a:off x="6345382" y="1448711"/>
            <a:ext cx="4883427" cy="4407425"/>
          </a:xfrm>
          <a:prstGeom prst="rect">
            <a:avLst/>
          </a:prstGeom>
        </p:spPr>
        <p:txBody>
          <a:bodyPr wrap="square">
            <a:spAutoFit/>
          </a:bodyPr>
          <a:lstStyle/>
          <a:p>
            <a:pPr algn="just">
              <a:lnSpc>
                <a:spcPct val="150000"/>
              </a:lnSpc>
              <a:spcAft>
                <a:spcPts val="600"/>
              </a:spcAft>
            </a:pPr>
            <a:r>
              <a:rPr lang="en-US" sz="1400" b="1" dirty="0">
                <a:solidFill>
                  <a:schemeClr val="bg1"/>
                </a:solidFill>
                <a:latin typeface="Helvetica" pitchFamily="2" charset="0"/>
                <a:cs typeface="Calibri" panose="020F0502020204030204" pitchFamily="34" charset="0"/>
              </a:rPr>
              <a:t>C4R</a:t>
            </a:r>
            <a:r>
              <a:rPr lang="en-US" sz="1400" dirty="0">
                <a:solidFill>
                  <a:schemeClr val="bg1"/>
                </a:solidFill>
                <a:latin typeface="Helvetica" pitchFamily="2" charset="0"/>
                <a:cs typeface="Calibri" panose="020F0502020204030204" pitchFamily="34" charset="0"/>
              </a:rPr>
              <a:t> delivers system integration, implementation, consulting, and support services to an extensive and diversified blue-chip clientele comprising large government and private sector firms across multiple industries with leadership in serving Tier 1 clients in the Banking, Telecom, Oil &amp; Gas, Government, defense, Real Estate, Retail, and SME sectors.</a:t>
            </a:r>
          </a:p>
          <a:p>
            <a:pPr algn="just">
              <a:lnSpc>
                <a:spcPct val="150000"/>
              </a:lnSpc>
              <a:spcAft>
                <a:spcPts val="600"/>
              </a:spcAft>
            </a:pPr>
            <a:endParaRPr lang="en-US" sz="1400" dirty="0">
              <a:solidFill>
                <a:schemeClr val="bg1"/>
              </a:solidFill>
              <a:latin typeface="Helvetica" pitchFamily="2" charset="0"/>
              <a:cs typeface="Calibri" panose="020F0502020204030204" pitchFamily="34" charset="0"/>
            </a:endParaRPr>
          </a:p>
          <a:p>
            <a:pPr algn="just">
              <a:lnSpc>
                <a:spcPct val="150000"/>
              </a:lnSpc>
              <a:spcAft>
                <a:spcPts val="600"/>
              </a:spcAft>
            </a:pPr>
            <a:r>
              <a:rPr lang="en-US" sz="1400" b="1" dirty="0">
                <a:solidFill>
                  <a:schemeClr val="bg1"/>
                </a:solidFill>
                <a:latin typeface="Helvetica" pitchFamily="2" charset="0"/>
                <a:cs typeface="Calibri" panose="020F0502020204030204" pitchFamily="34" charset="0"/>
              </a:rPr>
              <a:t>C4R</a:t>
            </a:r>
            <a:r>
              <a:rPr lang="en-US" sz="1400" dirty="0">
                <a:solidFill>
                  <a:schemeClr val="bg1"/>
                </a:solidFill>
                <a:latin typeface="Helvetica" pitchFamily="2" charset="0"/>
                <a:cs typeface="Calibri" panose="020F0502020204030204" pitchFamily="34" charset="0"/>
              </a:rPr>
              <a:t> Employs professionals and consultants who are highly experienced, certified, skilled, and carry a huge volume of technical experience. They were engaged in many named mega projects in the region and are always connected to cutting-edge technologies. </a:t>
            </a:r>
          </a:p>
        </p:txBody>
      </p:sp>
      <p:cxnSp>
        <p:nvCxnSpPr>
          <p:cNvPr id="7" name="Straight Connector 6">
            <a:extLst>
              <a:ext uri="{FF2B5EF4-FFF2-40B4-BE49-F238E27FC236}">
                <a16:creationId xmlns:a16="http://schemas.microsoft.com/office/drawing/2014/main" id="{4BF3B443-2002-E0D1-3BE6-70F02A21E04A}"/>
              </a:ext>
            </a:extLst>
          </p:cNvPr>
          <p:cNvCxnSpPr>
            <a:cxnSpLocks/>
          </p:cNvCxnSpPr>
          <p:nvPr/>
        </p:nvCxnSpPr>
        <p:spPr>
          <a:xfrm flipH="1">
            <a:off x="337457" y="1201784"/>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6A5B7F9-6365-2B83-E6AD-76B57104C522}"/>
              </a:ext>
            </a:extLst>
          </p:cNvPr>
          <p:cNvPicPr>
            <a:picLocks noChangeAspect="1"/>
          </p:cNvPicPr>
          <p:nvPr/>
        </p:nvPicPr>
        <p:blipFill>
          <a:blip r:embed="rId2"/>
          <a:srcRect/>
          <a:stretch/>
        </p:blipFill>
        <p:spPr>
          <a:xfrm>
            <a:off x="454751" y="6217338"/>
            <a:ext cx="678839" cy="237593"/>
          </a:xfrm>
          <a:prstGeom prst="rect">
            <a:avLst/>
          </a:prstGeom>
        </p:spPr>
      </p:pic>
    </p:spTree>
    <p:extLst>
      <p:ext uri="{BB962C8B-B14F-4D97-AF65-F5344CB8AC3E}">
        <p14:creationId xmlns:p14="http://schemas.microsoft.com/office/powerpoint/2010/main" val="158424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59" name="Freeform: Shape 43">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0" name="Group 45">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61"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6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Rectangle 3">
            <a:extLst>
              <a:ext uri="{FF2B5EF4-FFF2-40B4-BE49-F238E27FC236}">
                <a16:creationId xmlns:a16="http://schemas.microsoft.com/office/drawing/2014/main" id="{9942D26A-E31B-8643-AC77-7778DBB4513B}"/>
              </a:ext>
            </a:extLst>
          </p:cNvPr>
          <p:cNvSpPr/>
          <p:nvPr/>
        </p:nvSpPr>
        <p:spPr>
          <a:xfrm>
            <a:off x="3707110" y="440227"/>
            <a:ext cx="2714205" cy="535531"/>
          </a:xfrm>
          <a:prstGeom prst="rect">
            <a:avLst/>
          </a:prstGeom>
        </p:spPr>
        <p:txBody>
          <a:bodyPr wrap="none">
            <a:spAutoFit/>
          </a:bodyPr>
          <a:lstStyle/>
          <a:p>
            <a:pPr>
              <a:lnSpc>
                <a:spcPct val="90000"/>
              </a:lnSpc>
              <a:spcBef>
                <a:spcPct val="0"/>
              </a:spcBef>
              <a:spcAft>
                <a:spcPts val="800"/>
              </a:spcAft>
            </a:pPr>
            <a:r>
              <a:rPr lang="en-US" sz="3200" b="1" dirty="0">
                <a:solidFill>
                  <a:schemeClr val="bg1"/>
                </a:solidFill>
                <a:latin typeface="Helvetica" pitchFamily="2" charset="0"/>
                <a:cs typeface="Calibri" panose="020F0502020204030204" pitchFamily="34" charset="0"/>
              </a:rPr>
              <a:t>Our Services</a:t>
            </a:r>
          </a:p>
        </p:txBody>
      </p:sp>
      <p:sp>
        <p:nvSpPr>
          <p:cNvPr id="3" name="Rectangle 2">
            <a:extLst>
              <a:ext uri="{FF2B5EF4-FFF2-40B4-BE49-F238E27FC236}">
                <a16:creationId xmlns:a16="http://schemas.microsoft.com/office/drawing/2014/main" id="{DB5229AD-5479-E04B-998B-40708FDF8F2A}"/>
              </a:ext>
            </a:extLst>
          </p:cNvPr>
          <p:cNvSpPr/>
          <p:nvPr/>
        </p:nvSpPr>
        <p:spPr>
          <a:xfrm>
            <a:off x="1280928" y="2549703"/>
            <a:ext cx="1982994" cy="338554"/>
          </a:xfrm>
          <a:prstGeom prst="rect">
            <a:avLst/>
          </a:prstGeom>
        </p:spPr>
        <p:txBody>
          <a:bodyPr wrap="square">
            <a:spAutoFit/>
          </a:bodyPr>
          <a:lstStyle/>
          <a:p>
            <a:pPr algn="ctr" defTabSz="457200">
              <a:spcAft>
                <a:spcPts val="600"/>
              </a:spcAft>
            </a:pPr>
            <a:r>
              <a:rPr lang="en-US" sz="1600" b="1" kern="1200" dirty="0">
                <a:solidFill>
                  <a:schemeClr val="bg1"/>
                </a:solidFill>
                <a:latin typeface="Helvetica" pitchFamily="2" charset="0"/>
                <a:ea typeface="+mn-ea"/>
                <a:cs typeface="Calibri" panose="020F0502020204030204" pitchFamily="34" charset="0"/>
              </a:rPr>
              <a:t>Cloud Solutions</a:t>
            </a:r>
            <a:endParaRPr lang="en-US" sz="4000" b="1" dirty="0">
              <a:solidFill>
                <a:schemeClr val="bg1"/>
              </a:solidFill>
              <a:latin typeface="Helvetica" pitchFamily="2" charset="0"/>
              <a:cs typeface="Calibri" panose="020F0502020204030204" pitchFamily="34" charset="0"/>
            </a:endParaRPr>
          </a:p>
        </p:txBody>
      </p:sp>
      <p:sp>
        <p:nvSpPr>
          <p:cNvPr id="37" name="Rectangle 36">
            <a:extLst>
              <a:ext uri="{FF2B5EF4-FFF2-40B4-BE49-F238E27FC236}">
                <a16:creationId xmlns:a16="http://schemas.microsoft.com/office/drawing/2014/main" id="{D6230B53-06AC-1740-AC80-B02081337927}"/>
              </a:ext>
            </a:extLst>
          </p:cNvPr>
          <p:cNvSpPr/>
          <p:nvPr/>
        </p:nvSpPr>
        <p:spPr>
          <a:xfrm>
            <a:off x="1867406" y="4852422"/>
            <a:ext cx="2430666" cy="517670"/>
          </a:xfrm>
          <a:prstGeom prst="rect">
            <a:avLst/>
          </a:prstGeom>
        </p:spPr>
        <p:txBody>
          <a:bodyPr wrap="square">
            <a:noAutofit/>
          </a:bodyPr>
          <a:lstStyle/>
          <a:p>
            <a:pPr algn="ctr" defTabSz="457200">
              <a:spcAft>
                <a:spcPts val="600"/>
              </a:spcAft>
            </a:pPr>
            <a:r>
              <a:rPr lang="en-US" sz="1600" b="1" kern="1200" dirty="0">
                <a:solidFill>
                  <a:schemeClr val="bg1"/>
                </a:solidFill>
                <a:latin typeface="Helvetica" pitchFamily="2" charset="0"/>
                <a:ea typeface="+mn-ea"/>
                <a:cs typeface="Calibri" panose="020F0502020204030204" pitchFamily="34" charset="0"/>
              </a:rPr>
              <a:t>Application &amp;Software Development</a:t>
            </a:r>
            <a:endParaRPr lang="en-US" sz="4000" b="1" dirty="0">
              <a:solidFill>
                <a:schemeClr val="bg1"/>
              </a:solidFill>
              <a:latin typeface="Helvetica" pitchFamily="2" charset="0"/>
              <a:cs typeface="Calibri" panose="020F0502020204030204" pitchFamily="34" charset="0"/>
            </a:endParaRPr>
          </a:p>
        </p:txBody>
      </p:sp>
      <p:sp>
        <p:nvSpPr>
          <p:cNvPr id="38" name="Rectangle 37">
            <a:extLst>
              <a:ext uri="{FF2B5EF4-FFF2-40B4-BE49-F238E27FC236}">
                <a16:creationId xmlns:a16="http://schemas.microsoft.com/office/drawing/2014/main" id="{13D20C38-9054-4543-BF29-77E4593A713B}"/>
              </a:ext>
            </a:extLst>
          </p:cNvPr>
          <p:cNvSpPr/>
          <p:nvPr/>
        </p:nvSpPr>
        <p:spPr>
          <a:xfrm>
            <a:off x="4022101" y="2542353"/>
            <a:ext cx="2084225" cy="345904"/>
          </a:xfrm>
          <a:prstGeom prst="rect">
            <a:avLst/>
          </a:prstGeom>
        </p:spPr>
        <p:txBody>
          <a:bodyPr wrap="square">
            <a:noAutofit/>
          </a:bodyPr>
          <a:lstStyle/>
          <a:p>
            <a:pPr algn="ctr" defTabSz="457200">
              <a:spcAft>
                <a:spcPts val="600"/>
              </a:spcAft>
            </a:pPr>
            <a:r>
              <a:rPr lang="en-US" sz="1600" b="1" kern="1200" dirty="0">
                <a:solidFill>
                  <a:schemeClr val="bg1"/>
                </a:solidFill>
                <a:latin typeface="Helvetica" pitchFamily="2" charset="0"/>
                <a:ea typeface="+mn-ea"/>
                <a:cs typeface="Calibri" panose="020F0502020204030204" pitchFamily="34" charset="0"/>
              </a:rPr>
              <a:t>Managed Services</a:t>
            </a:r>
            <a:endParaRPr lang="en-US" sz="4000" b="1" dirty="0">
              <a:solidFill>
                <a:schemeClr val="bg1"/>
              </a:solidFill>
              <a:latin typeface="Helvetica" pitchFamily="2" charset="0"/>
              <a:cs typeface="Calibri" panose="020F0502020204030204" pitchFamily="34" charset="0"/>
            </a:endParaRPr>
          </a:p>
        </p:txBody>
      </p:sp>
      <p:sp>
        <p:nvSpPr>
          <p:cNvPr id="39" name="Rectangle 38">
            <a:extLst>
              <a:ext uri="{FF2B5EF4-FFF2-40B4-BE49-F238E27FC236}">
                <a16:creationId xmlns:a16="http://schemas.microsoft.com/office/drawing/2014/main" id="{A08158CE-FB41-C141-9D3E-712BD874333B}"/>
              </a:ext>
            </a:extLst>
          </p:cNvPr>
          <p:cNvSpPr/>
          <p:nvPr/>
        </p:nvSpPr>
        <p:spPr>
          <a:xfrm>
            <a:off x="4242608" y="4744781"/>
            <a:ext cx="1707279" cy="624524"/>
          </a:xfrm>
          <a:prstGeom prst="rect">
            <a:avLst/>
          </a:prstGeom>
        </p:spPr>
        <p:txBody>
          <a:bodyPr wrap="square">
            <a:noAutofit/>
          </a:bodyPr>
          <a:lstStyle/>
          <a:p>
            <a:pPr algn="ctr" defTabSz="457200">
              <a:spcAft>
                <a:spcPts val="600"/>
              </a:spcAft>
            </a:pPr>
            <a:r>
              <a:rPr lang="en-US" sz="1600" b="1" kern="1200" dirty="0">
                <a:solidFill>
                  <a:schemeClr val="bg1"/>
                </a:solidFill>
                <a:latin typeface="Helvetica" pitchFamily="2" charset="0"/>
                <a:ea typeface="+mn-ea"/>
                <a:cs typeface="Calibri" panose="020F0502020204030204" pitchFamily="34" charset="0"/>
              </a:rPr>
              <a:t>Digital Transformation</a:t>
            </a:r>
            <a:endParaRPr lang="en-US" sz="4000" b="1" dirty="0">
              <a:solidFill>
                <a:schemeClr val="bg1"/>
              </a:solidFill>
              <a:latin typeface="Helvetica" pitchFamily="2" charset="0"/>
              <a:cs typeface="Calibri" panose="020F0502020204030204" pitchFamily="34" charset="0"/>
            </a:endParaRPr>
          </a:p>
        </p:txBody>
      </p:sp>
      <p:pic>
        <p:nvPicPr>
          <p:cNvPr id="11" name="Graphic 10" descr="Cloud">
            <a:extLst>
              <a:ext uri="{FF2B5EF4-FFF2-40B4-BE49-F238E27FC236}">
                <a16:creationId xmlns:a16="http://schemas.microsoft.com/office/drawing/2014/main" id="{B635B707-EF48-FD47-A08E-7DF6940D823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24575" y="1611415"/>
            <a:ext cx="1107565" cy="1107565"/>
          </a:xfrm>
          <a:prstGeom prst="rect">
            <a:avLst/>
          </a:prstGeom>
        </p:spPr>
      </p:pic>
      <p:pic>
        <p:nvPicPr>
          <p:cNvPr id="13" name="Graphic 12" descr="Internet">
            <a:extLst>
              <a:ext uri="{FF2B5EF4-FFF2-40B4-BE49-F238E27FC236}">
                <a16:creationId xmlns:a16="http://schemas.microsoft.com/office/drawing/2014/main" id="{5C623331-A8D8-5B4A-9117-7ADE2647B0C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82164" y="3875465"/>
            <a:ext cx="976957" cy="976957"/>
          </a:xfrm>
          <a:prstGeom prst="rect">
            <a:avLst/>
          </a:prstGeom>
        </p:spPr>
      </p:pic>
      <p:pic>
        <p:nvPicPr>
          <p:cNvPr id="15" name="Graphic 14" descr="Social network">
            <a:extLst>
              <a:ext uri="{FF2B5EF4-FFF2-40B4-BE49-F238E27FC236}">
                <a16:creationId xmlns:a16="http://schemas.microsoft.com/office/drawing/2014/main" id="{EB20453C-09AD-8E4C-AC75-664C1A6FC35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36277" y="1701165"/>
            <a:ext cx="935037" cy="935037"/>
          </a:xfrm>
          <a:prstGeom prst="rect">
            <a:avLst/>
          </a:prstGeom>
        </p:spPr>
      </p:pic>
      <p:pic>
        <p:nvPicPr>
          <p:cNvPr id="21" name="Graphic 20" descr="Database">
            <a:extLst>
              <a:ext uri="{FF2B5EF4-FFF2-40B4-BE49-F238E27FC236}">
                <a16:creationId xmlns:a16="http://schemas.microsoft.com/office/drawing/2014/main" id="{F1E6D9C1-65C7-074D-A3EB-AC6FB430022D}"/>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724144" y="3921359"/>
            <a:ext cx="806483" cy="806483"/>
          </a:xfrm>
          <a:prstGeom prst="rect">
            <a:avLst/>
          </a:prstGeom>
        </p:spPr>
      </p:pic>
      <p:pic>
        <p:nvPicPr>
          <p:cNvPr id="29" name="Graphic 28" descr="Questions">
            <a:extLst>
              <a:ext uri="{FF2B5EF4-FFF2-40B4-BE49-F238E27FC236}">
                <a16:creationId xmlns:a16="http://schemas.microsoft.com/office/drawing/2014/main" id="{68594CEC-F62B-8A4E-8EC6-521B95EE944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527062" y="1750327"/>
            <a:ext cx="791358" cy="791358"/>
          </a:xfrm>
          <a:prstGeom prst="rect">
            <a:avLst/>
          </a:prstGeom>
        </p:spPr>
      </p:pic>
      <p:pic>
        <p:nvPicPr>
          <p:cNvPr id="6" name="Graphic 5" descr="Ethernet">
            <a:extLst>
              <a:ext uri="{FF2B5EF4-FFF2-40B4-BE49-F238E27FC236}">
                <a16:creationId xmlns:a16="http://schemas.microsoft.com/office/drawing/2014/main" id="{97E313E3-D3C7-054B-8041-A682D96F177B}"/>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563699" y="3741055"/>
            <a:ext cx="976957" cy="976957"/>
          </a:xfrm>
          <a:prstGeom prst="rect">
            <a:avLst/>
          </a:prstGeom>
        </p:spPr>
      </p:pic>
      <p:sp>
        <p:nvSpPr>
          <p:cNvPr id="5" name="Rectangle 4">
            <a:extLst>
              <a:ext uri="{FF2B5EF4-FFF2-40B4-BE49-F238E27FC236}">
                <a16:creationId xmlns:a16="http://schemas.microsoft.com/office/drawing/2014/main" id="{2C965782-E9A0-3388-199F-E662D61B8852}"/>
              </a:ext>
            </a:extLst>
          </p:cNvPr>
          <p:cNvSpPr/>
          <p:nvPr/>
        </p:nvSpPr>
        <p:spPr>
          <a:xfrm>
            <a:off x="7129173" y="2549703"/>
            <a:ext cx="1542666" cy="345904"/>
          </a:xfrm>
          <a:prstGeom prst="rect">
            <a:avLst/>
          </a:prstGeom>
        </p:spPr>
        <p:txBody>
          <a:bodyPr wrap="square">
            <a:noAutofit/>
          </a:bodyPr>
          <a:lstStyle/>
          <a:p>
            <a:pPr algn="ctr" defTabSz="457200">
              <a:spcAft>
                <a:spcPts val="600"/>
              </a:spcAft>
            </a:pPr>
            <a:r>
              <a:rPr lang="en-US" sz="1600" b="1" kern="1200" dirty="0">
                <a:solidFill>
                  <a:schemeClr val="bg1"/>
                </a:solidFill>
                <a:latin typeface="Helvetica" pitchFamily="2" charset="0"/>
                <a:ea typeface="+mn-ea"/>
                <a:cs typeface="Calibri" panose="020F0502020204030204" pitchFamily="34" charset="0"/>
              </a:rPr>
              <a:t>Consultancy</a:t>
            </a:r>
            <a:endParaRPr lang="en-US" sz="4000" b="1" dirty="0">
              <a:solidFill>
                <a:schemeClr val="bg1"/>
              </a:solidFill>
              <a:latin typeface="Helvetica" pitchFamily="2" charset="0"/>
              <a:cs typeface="Calibri" panose="020F0502020204030204" pitchFamily="34" charset="0"/>
            </a:endParaRPr>
          </a:p>
        </p:txBody>
      </p:sp>
      <p:sp>
        <p:nvSpPr>
          <p:cNvPr id="7" name="Rectangle 6">
            <a:extLst>
              <a:ext uri="{FF2B5EF4-FFF2-40B4-BE49-F238E27FC236}">
                <a16:creationId xmlns:a16="http://schemas.microsoft.com/office/drawing/2014/main" id="{0A444905-4962-13EE-9345-C04B6AF13786}"/>
              </a:ext>
            </a:extLst>
          </p:cNvPr>
          <p:cNvSpPr/>
          <p:nvPr/>
        </p:nvSpPr>
        <p:spPr>
          <a:xfrm>
            <a:off x="6301554" y="4881952"/>
            <a:ext cx="1707279" cy="345903"/>
          </a:xfrm>
          <a:prstGeom prst="rect">
            <a:avLst/>
          </a:prstGeom>
        </p:spPr>
        <p:txBody>
          <a:bodyPr wrap="square">
            <a:noAutofit/>
          </a:bodyPr>
          <a:lstStyle/>
          <a:p>
            <a:pPr algn="ctr" defTabSz="457200">
              <a:spcAft>
                <a:spcPts val="600"/>
              </a:spcAft>
            </a:pPr>
            <a:r>
              <a:rPr lang="en-US" sz="1600" b="1" kern="1200" dirty="0">
                <a:solidFill>
                  <a:schemeClr val="bg1"/>
                </a:solidFill>
                <a:latin typeface="Helvetica" pitchFamily="2" charset="0"/>
                <a:ea typeface="+mn-ea"/>
                <a:cs typeface="Calibri" panose="020F0502020204030204" pitchFamily="34" charset="0"/>
              </a:rPr>
              <a:t>Infrastructure</a:t>
            </a:r>
            <a:endParaRPr lang="en-US" sz="4000" b="1" dirty="0">
              <a:solidFill>
                <a:schemeClr val="bg1"/>
              </a:solidFill>
              <a:latin typeface="Helvetica" pitchFamily="2" charset="0"/>
              <a:cs typeface="Calibri" panose="020F0502020204030204" pitchFamily="34" charset="0"/>
            </a:endParaRPr>
          </a:p>
        </p:txBody>
      </p:sp>
      <p:pic>
        <p:nvPicPr>
          <p:cNvPr id="10" name="Picture 9">
            <a:extLst>
              <a:ext uri="{FF2B5EF4-FFF2-40B4-BE49-F238E27FC236}">
                <a16:creationId xmlns:a16="http://schemas.microsoft.com/office/drawing/2014/main" id="{C3979033-36A8-5EE5-3C89-52EFDF969D81}"/>
              </a:ext>
            </a:extLst>
          </p:cNvPr>
          <p:cNvPicPr>
            <a:picLocks noChangeAspect="1"/>
          </p:cNvPicPr>
          <p:nvPr/>
        </p:nvPicPr>
        <p:blipFill>
          <a:blip r:embed="rId14"/>
          <a:srcRect/>
          <a:stretch/>
        </p:blipFill>
        <p:spPr>
          <a:xfrm>
            <a:off x="275911" y="5993613"/>
            <a:ext cx="678839" cy="237593"/>
          </a:xfrm>
          <a:prstGeom prst="rect">
            <a:avLst/>
          </a:prstGeom>
        </p:spPr>
      </p:pic>
    </p:spTree>
    <p:extLst>
      <p:ext uri="{BB962C8B-B14F-4D97-AF65-F5344CB8AC3E}">
        <p14:creationId xmlns:p14="http://schemas.microsoft.com/office/powerpoint/2010/main" val="354296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464E1C1-5BAE-AB40-A5A9-4D9A0713C5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83611" y="1333093"/>
            <a:ext cx="3970932" cy="2956329"/>
          </a:xfrm>
          <a:prstGeom prst="rect">
            <a:avLst/>
          </a:prstGeom>
        </p:spPr>
        <p:style>
          <a:lnRef idx="0">
            <a:schemeClr val="accent3"/>
          </a:lnRef>
          <a:fillRef idx="3">
            <a:schemeClr val="accent3"/>
          </a:fillRef>
          <a:effectRef idx="3">
            <a:schemeClr val="accent3"/>
          </a:effectRef>
          <a:fontRef idx="minor">
            <a:schemeClr val="lt1"/>
          </a:fontRef>
        </p:style>
      </p:pic>
      <p:sp>
        <p:nvSpPr>
          <p:cNvPr id="26" name="Rectangle 25">
            <a:extLst>
              <a:ext uri="{FF2B5EF4-FFF2-40B4-BE49-F238E27FC236}">
                <a16:creationId xmlns:a16="http://schemas.microsoft.com/office/drawing/2014/main" id="{CADBB595-42D2-584C-B664-ECDEFD9D4927}"/>
              </a:ext>
            </a:extLst>
          </p:cNvPr>
          <p:cNvSpPr/>
          <p:nvPr/>
        </p:nvSpPr>
        <p:spPr>
          <a:xfrm>
            <a:off x="3481386" y="419982"/>
            <a:ext cx="5229227" cy="584775"/>
          </a:xfrm>
          <a:prstGeom prst="rect">
            <a:avLst/>
          </a:prstGeom>
        </p:spPr>
        <p:txBody>
          <a:bodyPr wrap="square">
            <a:spAutoFit/>
          </a:bodyPr>
          <a:lstStyle/>
          <a:p>
            <a:pPr algn="ctr"/>
            <a:r>
              <a:rPr lang="en-EG" sz="3200" b="1" dirty="0">
                <a:solidFill>
                  <a:srgbClr val="1D67B4"/>
                </a:solidFill>
                <a:latin typeface="Helvetica" pitchFamily="2" charset="0"/>
                <a:cs typeface="Apple Chancery" panose="03020702040506060504" pitchFamily="66" charset="-79"/>
              </a:rPr>
              <a:t>Cloud</a:t>
            </a:r>
            <a:r>
              <a:rPr lang="en-EG" sz="3200" b="1" dirty="0">
                <a:solidFill>
                  <a:srgbClr val="FF0000"/>
                </a:solidFill>
                <a:latin typeface="Helvetica" pitchFamily="2" charset="0"/>
                <a:cs typeface="Apple Chancery" panose="03020702040506060504" pitchFamily="66" charset="-79"/>
              </a:rPr>
              <a:t>4</a:t>
            </a:r>
            <a:r>
              <a:rPr lang="en-EG" sz="3200" b="1" dirty="0">
                <a:solidFill>
                  <a:srgbClr val="1D67B4"/>
                </a:solidFill>
                <a:latin typeface="Helvetica" pitchFamily="2" charset="0"/>
                <a:cs typeface="Apple Chancery" panose="03020702040506060504" pitchFamily="66" charset="-79"/>
              </a:rPr>
              <a:t>Rain</a:t>
            </a:r>
            <a:r>
              <a:rPr lang="en-US" sz="3200" b="1" dirty="0">
                <a:solidFill>
                  <a:srgbClr val="1D67B4"/>
                </a:solidFill>
                <a:latin typeface="Helvetica" pitchFamily="2" charset="0"/>
                <a:cs typeface="Apple Chancery" panose="03020702040506060504" pitchFamily="66" charset="-79"/>
              </a:rPr>
              <a:t> Services </a:t>
            </a:r>
          </a:p>
        </p:txBody>
      </p:sp>
      <p:cxnSp>
        <p:nvCxnSpPr>
          <p:cNvPr id="34" name="Straight Connector 33">
            <a:extLst>
              <a:ext uri="{FF2B5EF4-FFF2-40B4-BE49-F238E27FC236}">
                <a16:creationId xmlns:a16="http://schemas.microsoft.com/office/drawing/2014/main" id="{3D609F20-C4FF-0E4C-A627-C17A77B87EC0}"/>
              </a:ext>
            </a:extLst>
          </p:cNvPr>
          <p:cNvCxnSpPr>
            <a:cxnSpLocks/>
          </p:cNvCxnSpPr>
          <p:nvPr/>
        </p:nvCxnSpPr>
        <p:spPr>
          <a:xfrm flipH="1">
            <a:off x="337457" y="1201784"/>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AB99162-1272-8C41-A754-FBF6010A8292}"/>
              </a:ext>
            </a:extLst>
          </p:cNvPr>
          <p:cNvSpPr/>
          <p:nvPr/>
        </p:nvSpPr>
        <p:spPr>
          <a:xfrm>
            <a:off x="337457" y="3524360"/>
            <a:ext cx="7302216" cy="3170099"/>
          </a:xfrm>
          <a:prstGeom prst="rect">
            <a:avLst/>
          </a:prstGeom>
        </p:spPr>
        <p:txBody>
          <a:bodyPr wrap="square">
            <a:spAutoFit/>
          </a:bodyPr>
          <a:lstStyle/>
          <a:p>
            <a:pPr algn="justLow"/>
            <a:r>
              <a:rPr lang="en-US" sz="1600" b="1" dirty="0">
                <a:latin typeface="Helvetica" pitchFamily="2" charset="0"/>
              </a:rPr>
              <a:t>Private Cloud Services </a:t>
            </a:r>
            <a:endParaRPr lang="en-US" sz="1200" b="1" dirty="0">
              <a:latin typeface="Helvetica" pitchFamily="2" charset="0"/>
            </a:endParaRPr>
          </a:p>
          <a:p>
            <a:pPr algn="justLow"/>
            <a:r>
              <a:rPr lang="en-EG" sz="1200" kern="100" dirty="0">
                <a:effectLst/>
                <a:latin typeface="Calibri" panose="020F0502020204030204" pitchFamily="34" charset="0"/>
                <a:ea typeface="Calibri" panose="020F0502020204030204" pitchFamily="34" charset="0"/>
                <a:cs typeface="Arial" panose="020B0604020202020204" pitchFamily="34" charset="0"/>
              </a:rPr>
              <a:t>At </a:t>
            </a:r>
            <a:r>
              <a:rPr lang="en-EG" sz="12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Cloud</a:t>
            </a:r>
            <a:r>
              <a:rPr lang="en-EG" sz="12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4</a:t>
            </a:r>
            <a:r>
              <a:rPr lang="en-EG" sz="12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Rain</a:t>
            </a:r>
            <a:r>
              <a:rPr lang="en-EG" sz="1200" kern="100" dirty="0">
                <a:effectLst/>
                <a:latin typeface="Calibri" panose="020F0502020204030204" pitchFamily="34" charset="0"/>
                <a:ea typeface="Calibri" panose="020F0502020204030204" pitchFamily="34" charset="0"/>
                <a:cs typeface="Arial" panose="020B0604020202020204" pitchFamily="34" charset="0"/>
              </a:rPr>
              <a:t>, we provide diverse private cloud solutions that align with industry best practices and standards. Our team is committed to delivering secure, reliable, and highly customizable private cloud environments. By leveraging cutting-edge technologies and adhering to strict security protocols, we ensure that your data remains protected while you enjoy the benefits of private cloud infrastructure tailored to your unique business needs.</a:t>
            </a:r>
          </a:p>
          <a:p>
            <a:pPr algn="justLow"/>
            <a:endParaRPr lang="en-EG" sz="1200" kern="100" dirty="0">
              <a:effectLst/>
              <a:latin typeface="Calibri" panose="020F0502020204030204" pitchFamily="34" charset="0"/>
              <a:ea typeface="Calibri" panose="020F0502020204030204" pitchFamily="34" charset="0"/>
              <a:cs typeface="Arial" panose="020B0604020202020204" pitchFamily="34" charset="0"/>
            </a:endParaRPr>
          </a:p>
          <a:p>
            <a:pPr algn="justLow"/>
            <a:r>
              <a:rPr lang="en-EG" sz="1600" b="1" dirty="0">
                <a:latin typeface="Helvetica" pitchFamily="2" charset="0"/>
              </a:rPr>
              <a:t>Tailored Solutions:</a:t>
            </a:r>
          </a:p>
          <a:p>
            <a:pPr algn="justLow"/>
            <a:r>
              <a:rPr lang="en-EG" sz="1200" kern="100" dirty="0">
                <a:effectLst/>
                <a:latin typeface="Calibri" panose="020F0502020204030204" pitchFamily="34" charset="0"/>
                <a:ea typeface="Calibri" panose="020F0502020204030204" pitchFamily="34" charset="0"/>
                <a:cs typeface="Arial" panose="020B0604020202020204" pitchFamily="34" charset="0"/>
              </a:rPr>
              <a:t>Understanding that each business has distinct requirements, our team recommends cloud adoption models that best align with your specific needs. We take into account factors such as security, scalability, and performance expectations to design customized cloud solutions. With our expertise, you can confidently embrace the cloud, leveraging its potential to drive innovation, streamline operations, and achieve your strategic goals.</a:t>
            </a:r>
          </a:p>
          <a:p>
            <a:pPr algn="justLow"/>
            <a:r>
              <a:rPr lang="en-EG" sz="1200" kern="100" dirty="0">
                <a:effectLst/>
                <a:latin typeface="Calibri" panose="020F0502020204030204" pitchFamily="34" charset="0"/>
                <a:ea typeface="Calibri" panose="020F0502020204030204" pitchFamily="34" charset="0"/>
                <a:cs typeface="Arial" panose="020B0604020202020204" pitchFamily="34" charset="0"/>
              </a:rPr>
              <a:t> </a:t>
            </a:r>
          </a:p>
          <a:p>
            <a:pPr algn="justLow"/>
            <a:r>
              <a:rPr lang="en-EG" sz="1200" kern="100" dirty="0">
                <a:effectLst/>
                <a:latin typeface="Calibri" panose="020F0502020204030204" pitchFamily="34" charset="0"/>
                <a:ea typeface="Calibri" panose="020F0502020204030204" pitchFamily="34" charset="0"/>
                <a:cs typeface="Arial" panose="020B0604020202020204" pitchFamily="34" charset="0"/>
              </a:rPr>
              <a:t>As </a:t>
            </a:r>
            <a:r>
              <a:rPr lang="en-EG" sz="12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Cloud</a:t>
            </a:r>
            <a:r>
              <a:rPr lang="en-EG" sz="12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4</a:t>
            </a:r>
            <a:r>
              <a:rPr lang="en-EG" sz="12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Rain</a:t>
            </a:r>
            <a:r>
              <a:rPr lang="en-EG" sz="1200" kern="100" dirty="0">
                <a:effectLst/>
                <a:latin typeface="Calibri" panose="020F0502020204030204" pitchFamily="34" charset="0"/>
                <a:ea typeface="Calibri" panose="020F0502020204030204" pitchFamily="34" charset="0"/>
                <a:cs typeface="Arial" panose="020B0604020202020204" pitchFamily="34" charset="0"/>
              </a:rPr>
              <a:t>, we are committed to delivering exceptional cloud services that empower your business to thrive in the digital landscape. Our team of experts is poised to guide you through every step of your cloud journey, ensuring seamless integration, robust security, and tangible business outcomes.</a:t>
            </a:r>
          </a:p>
          <a:p>
            <a:pPr algn="justLow"/>
            <a:endParaRPr lang="en-EG"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576E310E-7A64-2448-984A-6D45C2D5EFFA}"/>
              </a:ext>
            </a:extLst>
          </p:cNvPr>
          <p:cNvSpPr/>
          <p:nvPr/>
        </p:nvSpPr>
        <p:spPr>
          <a:xfrm>
            <a:off x="4206465" y="1333093"/>
            <a:ext cx="3516508" cy="2000548"/>
          </a:xfrm>
          <a:prstGeom prst="rect">
            <a:avLst/>
          </a:prstGeom>
        </p:spPr>
        <p:txBody>
          <a:bodyPr wrap="square">
            <a:spAutoFit/>
          </a:bodyPr>
          <a:lstStyle/>
          <a:p>
            <a:pPr algn="justLow"/>
            <a:r>
              <a:rPr lang="en-US" sz="1600" b="1" dirty="0">
                <a:latin typeface="Helvetica" pitchFamily="2" charset="0"/>
              </a:rPr>
              <a:t>Public Cloud</a:t>
            </a:r>
            <a:endParaRPr lang="en-US" sz="1200" b="1" dirty="0">
              <a:latin typeface="Helvetica" pitchFamily="2" charset="0"/>
            </a:endParaRPr>
          </a:p>
          <a:p>
            <a:pPr algn="justLow"/>
            <a:r>
              <a:rPr lang="en-EG" sz="1200" kern="100" dirty="0">
                <a:effectLst/>
                <a:latin typeface="Calibri" panose="020F0502020204030204" pitchFamily="34" charset="0"/>
                <a:ea typeface="Calibri" panose="020F0502020204030204" pitchFamily="34" charset="0"/>
                <a:cs typeface="Arial" panose="020B0604020202020204" pitchFamily="34" charset="0"/>
              </a:rPr>
              <a:t>As a trusted partner, </a:t>
            </a:r>
            <a:r>
              <a:rPr lang="en-EG" sz="12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Cloud</a:t>
            </a:r>
            <a:r>
              <a:rPr lang="en-EG" sz="12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4</a:t>
            </a:r>
            <a:r>
              <a:rPr lang="en-EG" sz="12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Rain</a:t>
            </a:r>
            <a:r>
              <a:rPr lang="en-EG" sz="1200" kern="100" dirty="0">
                <a:effectLst/>
                <a:latin typeface="Calibri" panose="020F0502020204030204" pitchFamily="34" charset="0"/>
                <a:ea typeface="Calibri" panose="020F0502020204030204" pitchFamily="34" charset="0"/>
                <a:cs typeface="Arial" panose="020B0604020202020204" pitchFamily="34" charset="0"/>
              </a:rPr>
              <a:t> collaborates with renowned third-party cloud providers such as Microsoft Azure and AWS. Our strategic partnerships enable us to offer flexible, versatile, and revenue-generating public cloud solutions. By leveraging the industry-leading capabilities of these platforms, we empower your business to unlock new opportunities, enhance operational efficiency, and drive sustainable growth.</a:t>
            </a:r>
          </a:p>
        </p:txBody>
      </p:sp>
      <p:sp>
        <p:nvSpPr>
          <p:cNvPr id="46" name="Rectangle 45">
            <a:extLst>
              <a:ext uri="{FF2B5EF4-FFF2-40B4-BE49-F238E27FC236}">
                <a16:creationId xmlns:a16="http://schemas.microsoft.com/office/drawing/2014/main" id="{1A92C14A-F3EA-A449-8C66-C4DC75AC6F83}"/>
              </a:ext>
            </a:extLst>
          </p:cNvPr>
          <p:cNvSpPr/>
          <p:nvPr/>
        </p:nvSpPr>
        <p:spPr>
          <a:xfrm>
            <a:off x="337457" y="1333093"/>
            <a:ext cx="3661594" cy="2000548"/>
          </a:xfrm>
          <a:prstGeom prst="rect">
            <a:avLst/>
          </a:prstGeom>
        </p:spPr>
        <p:txBody>
          <a:bodyPr wrap="square">
            <a:spAutoFit/>
          </a:bodyPr>
          <a:lstStyle/>
          <a:p>
            <a:r>
              <a:rPr lang="en-US" sz="1600" b="1" dirty="0">
                <a:latin typeface="Helvetica" pitchFamily="2" charset="0"/>
              </a:rPr>
              <a:t>Hybrid Cloud</a:t>
            </a:r>
          </a:p>
          <a:p>
            <a:pPr algn="justLow"/>
            <a:r>
              <a:rPr lang="en-EG" sz="1200" kern="100" dirty="0">
                <a:effectLst/>
                <a:latin typeface="Calibri" panose="020F0502020204030204" pitchFamily="34" charset="0"/>
                <a:ea typeface="Calibri" panose="020F0502020204030204" pitchFamily="34" charset="0"/>
                <a:cs typeface="Arial" panose="020B0604020202020204" pitchFamily="34" charset="0"/>
              </a:rPr>
              <a:t>At </a:t>
            </a:r>
            <a:r>
              <a:rPr lang="en-EG" sz="12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Cloud</a:t>
            </a:r>
            <a:r>
              <a:rPr lang="en-EG" sz="12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4</a:t>
            </a:r>
            <a:r>
              <a:rPr lang="en-EG" sz="1200" kern="1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Rain</a:t>
            </a:r>
            <a:r>
              <a:rPr lang="en-EG" sz="1200" kern="100" dirty="0">
                <a:effectLst/>
                <a:latin typeface="Calibri" panose="020F0502020204030204" pitchFamily="34" charset="0"/>
                <a:ea typeface="Calibri" panose="020F0502020204030204" pitchFamily="34" charset="0"/>
                <a:cs typeface="Arial" panose="020B0604020202020204" pitchFamily="34" charset="0"/>
              </a:rPr>
              <a:t>, our team of C4R experts is dedicated to helping you select the optimal hybrid cloud solution for your business. We understand the importance of incorporating scalable infrastructure, seamless data access, and robust privacy measures tailored to your specific requirements. With our expertise, we ensure that your hybrid cloud environment delivers the perfect balance of performance and agility.</a:t>
            </a:r>
          </a:p>
          <a:p>
            <a:r>
              <a:rPr lang="en-US" sz="1200" dirty="0">
                <a:latin typeface="Helvetica" pitchFamily="2" charset="0"/>
              </a:rPr>
              <a:t> </a:t>
            </a:r>
          </a:p>
        </p:txBody>
      </p:sp>
      <p:pic>
        <p:nvPicPr>
          <p:cNvPr id="11" name="Picture 10">
            <a:extLst>
              <a:ext uri="{FF2B5EF4-FFF2-40B4-BE49-F238E27FC236}">
                <a16:creationId xmlns:a16="http://schemas.microsoft.com/office/drawing/2014/main" id="{1F102DB1-E820-0D4A-854C-D31FF7113765}"/>
              </a:ext>
            </a:extLst>
          </p:cNvPr>
          <p:cNvPicPr>
            <a:picLocks noChangeAspect="1"/>
          </p:cNvPicPr>
          <p:nvPr/>
        </p:nvPicPr>
        <p:blipFill>
          <a:blip r:embed="rId3"/>
          <a:srcRect/>
          <a:stretch/>
        </p:blipFill>
        <p:spPr>
          <a:xfrm>
            <a:off x="11175704" y="6345107"/>
            <a:ext cx="678839" cy="237593"/>
          </a:xfrm>
          <a:prstGeom prst="rect">
            <a:avLst/>
          </a:prstGeom>
        </p:spPr>
      </p:pic>
      <p:pic>
        <p:nvPicPr>
          <p:cNvPr id="2" name="Graphic 1">
            <a:extLst>
              <a:ext uri="{FF2B5EF4-FFF2-40B4-BE49-F238E27FC236}">
                <a16:creationId xmlns:a16="http://schemas.microsoft.com/office/drawing/2014/main" id="{99A8F038-0F1D-2C7D-902C-D4E971F4AC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83611" y="4834644"/>
            <a:ext cx="1344667" cy="138052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7158ACC7-E135-2822-8B1E-4FE57395582F}"/>
              </a:ext>
            </a:extLst>
          </p:cNvPr>
          <p:cNvPicPr>
            <a:picLocks noChangeAspect="1"/>
          </p:cNvPicPr>
          <p:nvPr/>
        </p:nvPicPr>
        <p:blipFill>
          <a:blip r:embed="rId6"/>
          <a:stretch>
            <a:fillRect/>
          </a:stretch>
        </p:blipFill>
        <p:spPr>
          <a:xfrm>
            <a:off x="9869077" y="5053251"/>
            <a:ext cx="1929486" cy="1205929"/>
          </a:xfrm>
          <a:prstGeom prst="rect">
            <a:avLst/>
          </a:prstGeom>
        </p:spPr>
      </p:pic>
    </p:spTree>
    <p:extLst>
      <p:ext uri="{BB962C8B-B14F-4D97-AF65-F5344CB8AC3E}">
        <p14:creationId xmlns:p14="http://schemas.microsoft.com/office/powerpoint/2010/main" val="195317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464E1C1-5BAE-AB40-A5A9-4D9A0713C5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2849" y="4515784"/>
            <a:ext cx="3087063" cy="2060181"/>
          </a:xfrm>
          <a:prstGeom prst="rect">
            <a:avLst/>
          </a:prstGeom>
        </p:spPr>
        <p:style>
          <a:lnRef idx="0">
            <a:schemeClr val="accent3"/>
          </a:lnRef>
          <a:fillRef idx="3">
            <a:schemeClr val="accent3"/>
          </a:fillRef>
          <a:effectRef idx="3">
            <a:schemeClr val="accent3"/>
          </a:effectRef>
          <a:fontRef idx="minor">
            <a:schemeClr val="lt1"/>
          </a:fontRef>
        </p:style>
      </p:pic>
      <p:cxnSp>
        <p:nvCxnSpPr>
          <p:cNvPr id="34" name="Straight Connector 33">
            <a:extLst>
              <a:ext uri="{FF2B5EF4-FFF2-40B4-BE49-F238E27FC236}">
                <a16:creationId xmlns:a16="http://schemas.microsoft.com/office/drawing/2014/main" id="{3D609F20-C4FF-0E4C-A627-C17A77B87EC0}"/>
              </a:ext>
            </a:extLst>
          </p:cNvPr>
          <p:cNvCxnSpPr>
            <a:cxnSpLocks/>
          </p:cNvCxnSpPr>
          <p:nvPr/>
        </p:nvCxnSpPr>
        <p:spPr>
          <a:xfrm flipH="1">
            <a:off x="337457" y="1201784"/>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C1A5889-5C12-A642-817B-2A66448CCE14}"/>
              </a:ext>
            </a:extLst>
          </p:cNvPr>
          <p:cNvSpPr/>
          <p:nvPr/>
        </p:nvSpPr>
        <p:spPr>
          <a:xfrm>
            <a:off x="2145239" y="349148"/>
            <a:ext cx="7901522" cy="584775"/>
          </a:xfrm>
          <a:prstGeom prst="rect">
            <a:avLst/>
          </a:prstGeom>
        </p:spPr>
        <p:txBody>
          <a:bodyPr wrap="none">
            <a:spAutoFit/>
          </a:bodyPr>
          <a:lstStyle/>
          <a:p>
            <a:r>
              <a:rPr lang="en-US" sz="3200" b="1" dirty="0">
                <a:solidFill>
                  <a:srgbClr val="1D67B4"/>
                </a:solidFill>
                <a:latin typeface="Helvetica" pitchFamily="2" charset="0"/>
                <a:cs typeface="Apple Chancery" panose="03020702040506060504" pitchFamily="66" charset="-79"/>
              </a:rPr>
              <a:t>Application and Software Development </a:t>
            </a:r>
          </a:p>
        </p:txBody>
      </p:sp>
      <p:sp>
        <p:nvSpPr>
          <p:cNvPr id="10" name="Rectangle 9">
            <a:extLst>
              <a:ext uri="{FF2B5EF4-FFF2-40B4-BE49-F238E27FC236}">
                <a16:creationId xmlns:a16="http://schemas.microsoft.com/office/drawing/2014/main" id="{5123E23C-2ED3-0F4F-AA6B-5EB02E06E383}"/>
              </a:ext>
            </a:extLst>
          </p:cNvPr>
          <p:cNvSpPr/>
          <p:nvPr/>
        </p:nvSpPr>
        <p:spPr>
          <a:xfrm>
            <a:off x="261295" y="1226742"/>
            <a:ext cx="11669410" cy="830997"/>
          </a:xfrm>
          <a:prstGeom prst="rect">
            <a:avLst/>
          </a:prstGeom>
        </p:spPr>
        <p:txBody>
          <a:bodyPr wrap="square">
            <a:spAutoFit/>
          </a:bodyPr>
          <a:lstStyle/>
          <a:p>
            <a:pPr algn="just"/>
            <a:r>
              <a:rPr lang="en-US" sz="1600" dirty="0">
                <a:solidFill>
                  <a:srgbClr val="000000"/>
                </a:solidFill>
                <a:latin typeface="-apple-system"/>
              </a:rPr>
              <a:t>At </a:t>
            </a:r>
            <a:r>
              <a:rPr lang="en-US" sz="1600" b="1" dirty="0">
                <a:solidFill>
                  <a:srgbClr val="0070C0"/>
                </a:solidFill>
                <a:latin typeface="Helvetica" pitchFamily="2" charset="0"/>
              </a:rPr>
              <a:t>C</a:t>
            </a:r>
            <a:r>
              <a:rPr lang="en-US" sz="1600" b="1" dirty="0">
                <a:solidFill>
                  <a:srgbClr val="FF0000"/>
                </a:solidFill>
                <a:latin typeface="Helvetica" pitchFamily="2" charset="0"/>
              </a:rPr>
              <a:t>4</a:t>
            </a:r>
            <a:r>
              <a:rPr lang="en-US" sz="1600" b="1" dirty="0">
                <a:solidFill>
                  <a:srgbClr val="0070C0"/>
                </a:solidFill>
                <a:latin typeface="Helvetica" pitchFamily="2" charset="0"/>
              </a:rPr>
              <a:t>R</a:t>
            </a:r>
            <a:r>
              <a:rPr lang="en-US" sz="1600" dirty="0">
                <a:solidFill>
                  <a:srgbClr val="000000"/>
                </a:solidFill>
                <a:latin typeface="-apple-system"/>
              </a:rPr>
              <a:t>, we offer software development solutions that are built upon the pillars of reliability, efficiency, portability, and maintainability. Our expertise spans every stage of the development process, ensuring that our solutions deliver exceptional performance and seamless functionality across various digital mediums.</a:t>
            </a:r>
          </a:p>
        </p:txBody>
      </p:sp>
      <p:sp>
        <p:nvSpPr>
          <p:cNvPr id="6" name="TextBox 5">
            <a:extLst>
              <a:ext uri="{FF2B5EF4-FFF2-40B4-BE49-F238E27FC236}">
                <a16:creationId xmlns:a16="http://schemas.microsoft.com/office/drawing/2014/main" id="{693F9B66-18CE-725B-77DD-3185F88D0570}"/>
              </a:ext>
            </a:extLst>
          </p:cNvPr>
          <p:cNvSpPr txBox="1"/>
          <p:nvPr/>
        </p:nvSpPr>
        <p:spPr>
          <a:xfrm>
            <a:off x="321078" y="2255710"/>
            <a:ext cx="5419028" cy="2062103"/>
          </a:xfrm>
          <a:prstGeom prst="rect">
            <a:avLst/>
          </a:prstGeom>
          <a:noFill/>
        </p:spPr>
        <p:txBody>
          <a:bodyPr wrap="square">
            <a:spAutoFit/>
          </a:bodyPr>
          <a:lstStyle/>
          <a:p>
            <a:r>
              <a:rPr lang="en-US" sz="1600" b="1" i="0" dirty="0">
                <a:solidFill>
                  <a:srgbClr val="000000"/>
                </a:solidFill>
                <a:effectLst/>
                <a:latin typeface="-apple-system"/>
              </a:rPr>
              <a:t>Innovative and High-Performance Digital Portals:</a:t>
            </a:r>
            <a:br>
              <a:rPr lang="en-US" sz="1600" dirty="0"/>
            </a:br>
            <a:r>
              <a:rPr lang="en-US" sz="1600" b="0" i="0" dirty="0">
                <a:solidFill>
                  <a:srgbClr val="000000"/>
                </a:solidFill>
                <a:effectLst/>
                <a:latin typeface="-apple-system"/>
              </a:rPr>
              <a:t>We specialize in developing innovative and high-performance Digital portals tailored to meet the unique business requirements and objectives of our clients. Whether it's an enterprise portal, customer portal, or any other type of portal, our team is dedicated to delivering cutting-edge solutions that empower businesses to enhance collaboration, streamline processes, and elevate customer experiences.</a:t>
            </a:r>
            <a:endParaRPr lang="en-EG" sz="1600" dirty="0"/>
          </a:p>
        </p:txBody>
      </p:sp>
      <p:sp>
        <p:nvSpPr>
          <p:cNvPr id="14" name="TextBox 13">
            <a:extLst>
              <a:ext uri="{FF2B5EF4-FFF2-40B4-BE49-F238E27FC236}">
                <a16:creationId xmlns:a16="http://schemas.microsoft.com/office/drawing/2014/main" id="{2EEF71A8-12AE-E144-B89F-378AFCD2C1E5}"/>
              </a:ext>
            </a:extLst>
          </p:cNvPr>
          <p:cNvSpPr txBox="1"/>
          <p:nvPr/>
        </p:nvSpPr>
        <p:spPr>
          <a:xfrm>
            <a:off x="3721846" y="4592936"/>
            <a:ext cx="8126481" cy="1323439"/>
          </a:xfrm>
          <a:prstGeom prst="rect">
            <a:avLst/>
          </a:prstGeom>
          <a:noFill/>
        </p:spPr>
        <p:txBody>
          <a:bodyPr wrap="square">
            <a:spAutoFit/>
          </a:bodyPr>
          <a:lstStyle/>
          <a:p>
            <a:r>
              <a:rPr lang="en-US" sz="1600" b="1" i="0" dirty="0">
                <a:solidFill>
                  <a:srgbClr val="000000"/>
                </a:solidFill>
                <a:effectLst/>
                <a:latin typeface="-apple-system"/>
              </a:rPr>
              <a:t>Automation and Information Sharing:</a:t>
            </a:r>
            <a:br>
              <a:rPr lang="en-US" sz="1600" dirty="0"/>
            </a:br>
            <a:r>
              <a:rPr lang="en-US" sz="1600" b="0" i="0" dirty="0">
                <a:solidFill>
                  <a:srgbClr val="000000"/>
                </a:solidFill>
                <a:effectLst/>
                <a:latin typeface="-apple-system"/>
              </a:rPr>
              <a:t>Our custom web portals are meticulously crafted to automate processes and facilitate efficient information sharing at multiple levels. By harnessing the power of web and application services, we enable organizations to optimize workflows, improve productivity, and foster seamless collaboration between teams, both on-site and remotely.</a:t>
            </a:r>
            <a:endParaRPr lang="en-EG" sz="1600" dirty="0"/>
          </a:p>
        </p:txBody>
      </p:sp>
      <p:sp>
        <p:nvSpPr>
          <p:cNvPr id="16" name="TextBox 15">
            <a:extLst>
              <a:ext uri="{FF2B5EF4-FFF2-40B4-BE49-F238E27FC236}">
                <a16:creationId xmlns:a16="http://schemas.microsoft.com/office/drawing/2014/main" id="{FD1AE699-ABD0-F04E-66B1-2D00D85180BE}"/>
              </a:ext>
            </a:extLst>
          </p:cNvPr>
          <p:cNvSpPr txBox="1"/>
          <p:nvPr/>
        </p:nvSpPr>
        <p:spPr>
          <a:xfrm>
            <a:off x="5756485" y="2255710"/>
            <a:ext cx="6098058" cy="2062103"/>
          </a:xfrm>
          <a:prstGeom prst="rect">
            <a:avLst/>
          </a:prstGeom>
          <a:noFill/>
        </p:spPr>
        <p:txBody>
          <a:bodyPr wrap="square">
            <a:spAutoFit/>
          </a:bodyPr>
          <a:lstStyle/>
          <a:p>
            <a:r>
              <a:rPr lang="en-US" sz="1600" b="1" i="0" dirty="0">
                <a:solidFill>
                  <a:srgbClr val="000000"/>
                </a:solidFill>
                <a:effectLst/>
                <a:latin typeface="-apple-system"/>
              </a:rPr>
              <a:t>Customized Solutions:</a:t>
            </a:r>
            <a:br>
              <a:rPr lang="en-US" sz="1600" dirty="0"/>
            </a:br>
            <a:r>
              <a:rPr lang="en-US" sz="1600" b="1" dirty="0">
                <a:solidFill>
                  <a:srgbClr val="0070C0"/>
                </a:solidFill>
                <a:latin typeface="Helvetica" pitchFamily="2" charset="0"/>
              </a:rPr>
              <a:t>C</a:t>
            </a:r>
            <a:r>
              <a:rPr lang="en-US" sz="1600" b="1" dirty="0">
                <a:solidFill>
                  <a:srgbClr val="FF0000"/>
                </a:solidFill>
                <a:latin typeface="Helvetica" pitchFamily="2" charset="0"/>
              </a:rPr>
              <a:t>4</a:t>
            </a:r>
            <a:r>
              <a:rPr lang="en-US" sz="1600" b="1" dirty="0">
                <a:solidFill>
                  <a:srgbClr val="0070C0"/>
                </a:solidFill>
                <a:latin typeface="Helvetica" pitchFamily="2" charset="0"/>
              </a:rPr>
              <a:t>R</a:t>
            </a:r>
            <a:r>
              <a:rPr lang="en-US" sz="1600" b="0" i="0" dirty="0">
                <a:solidFill>
                  <a:srgbClr val="000000"/>
                </a:solidFill>
                <a:effectLst/>
                <a:latin typeface="-apple-system"/>
              </a:rPr>
              <a:t> boasts a team of professional experts proficient in a wide range of Customized Solutions. We have the expertise to develop robust and scalable solutions that empower businesses to thrive in the digital era. From creating captivating online storefronts to implementing secure payment gateways and personalized customer experiences, we leverage the latest technologies to drive growth and success for our clients.</a:t>
            </a:r>
            <a:endParaRPr lang="en-EG" sz="1600" dirty="0"/>
          </a:p>
        </p:txBody>
      </p:sp>
    </p:spTree>
    <p:extLst>
      <p:ext uri="{BB962C8B-B14F-4D97-AF65-F5344CB8AC3E}">
        <p14:creationId xmlns:p14="http://schemas.microsoft.com/office/powerpoint/2010/main" val="86974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3D609F20-C4FF-0E4C-A627-C17A77B87EC0}"/>
              </a:ext>
            </a:extLst>
          </p:cNvPr>
          <p:cNvCxnSpPr>
            <a:cxnSpLocks/>
          </p:cNvCxnSpPr>
          <p:nvPr/>
        </p:nvCxnSpPr>
        <p:spPr>
          <a:xfrm flipH="1">
            <a:off x="337457" y="1201784"/>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C1A5889-5C12-A642-817B-2A66448CCE14}"/>
              </a:ext>
            </a:extLst>
          </p:cNvPr>
          <p:cNvSpPr/>
          <p:nvPr/>
        </p:nvSpPr>
        <p:spPr>
          <a:xfrm>
            <a:off x="3587428" y="363493"/>
            <a:ext cx="5017143" cy="584775"/>
          </a:xfrm>
          <a:prstGeom prst="rect">
            <a:avLst/>
          </a:prstGeom>
        </p:spPr>
        <p:txBody>
          <a:bodyPr wrap="none">
            <a:spAutoFit/>
          </a:bodyPr>
          <a:lstStyle/>
          <a:p>
            <a:r>
              <a:rPr lang="en-US" sz="3200" b="1" dirty="0">
                <a:solidFill>
                  <a:srgbClr val="1D67B4"/>
                </a:solidFill>
                <a:latin typeface="Helvetica" pitchFamily="2" charset="0"/>
                <a:cs typeface="Apple Chancery" panose="03020702040506060504" pitchFamily="66" charset="-79"/>
              </a:rPr>
              <a:t>Cloud</a:t>
            </a:r>
            <a:r>
              <a:rPr lang="en-US" sz="3200" b="1" dirty="0">
                <a:solidFill>
                  <a:srgbClr val="FF0000"/>
                </a:solidFill>
                <a:latin typeface="Helvetica" pitchFamily="2" charset="0"/>
                <a:cs typeface="Apple Chancery" panose="03020702040506060504" pitchFamily="66" charset="-79"/>
              </a:rPr>
              <a:t>4</a:t>
            </a:r>
            <a:r>
              <a:rPr lang="en-US" sz="3200" b="1" dirty="0">
                <a:solidFill>
                  <a:srgbClr val="1D67B4"/>
                </a:solidFill>
                <a:latin typeface="Helvetica" pitchFamily="2" charset="0"/>
                <a:cs typeface="Apple Chancery" panose="03020702040506060504" pitchFamily="66" charset="-79"/>
              </a:rPr>
              <a:t>Rain Applications</a:t>
            </a:r>
          </a:p>
        </p:txBody>
      </p:sp>
      <p:sp>
        <p:nvSpPr>
          <p:cNvPr id="3" name="Rectangle 2">
            <a:extLst>
              <a:ext uri="{FF2B5EF4-FFF2-40B4-BE49-F238E27FC236}">
                <a16:creationId xmlns:a16="http://schemas.microsoft.com/office/drawing/2014/main" id="{C595D199-FFE5-B81A-5F20-F08CA505E8AF}"/>
              </a:ext>
            </a:extLst>
          </p:cNvPr>
          <p:cNvSpPr/>
          <p:nvPr/>
        </p:nvSpPr>
        <p:spPr>
          <a:xfrm>
            <a:off x="-185352" y="1368514"/>
            <a:ext cx="5867550" cy="1815882"/>
          </a:xfrm>
          <a:prstGeom prst="rect">
            <a:avLst/>
          </a:prstGeom>
        </p:spPr>
        <p:txBody>
          <a:bodyPr wrap="square">
            <a:spAutoFit/>
          </a:bodyPr>
          <a:lstStyle/>
          <a:p>
            <a:pPr lvl="1" algn="justLow"/>
            <a:r>
              <a:rPr lang="en-US" sz="1600" b="1" dirty="0">
                <a:latin typeface="Helvetica" pitchFamily="2" charset="0"/>
              </a:rPr>
              <a:t>Enterprise Resources Planning ERP+ </a:t>
            </a:r>
            <a:r>
              <a:rPr lang="en-US" sz="1600" kern="0" dirty="0">
                <a:latin typeface="Times New Roman" panose="02020603050405020304" pitchFamily="18" charset="0"/>
              </a:rPr>
              <a:t>-</a:t>
            </a:r>
            <a:r>
              <a:rPr lang="en-EG" sz="1600" kern="0" dirty="0">
                <a:latin typeface="Times New Roman" panose="02020603050405020304" pitchFamily="18" charset="0"/>
              </a:rPr>
              <a:t> </a:t>
            </a:r>
            <a:r>
              <a:rPr lang="en-US" sz="1600" b="1" dirty="0">
                <a:solidFill>
                  <a:srgbClr val="0070C0"/>
                </a:solidFill>
                <a:latin typeface="Helvetica" pitchFamily="2" charset="0"/>
              </a:rPr>
              <a:t>C</a:t>
            </a:r>
            <a:r>
              <a:rPr lang="en-US" sz="1600" b="1" dirty="0">
                <a:solidFill>
                  <a:srgbClr val="FF0000"/>
                </a:solidFill>
                <a:latin typeface="Helvetica" pitchFamily="2" charset="0"/>
              </a:rPr>
              <a:t>4</a:t>
            </a:r>
            <a:r>
              <a:rPr lang="en-US" sz="1600" b="1" dirty="0">
                <a:solidFill>
                  <a:srgbClr val="0070C0"/>
                </a:solidFill>
                <a:latin typeface="Helvetica" pitchFamily="2" charset="0"/>
              </a:rPr>
              <a:t>R </a:t>
            </a:r>
            <a:r>
              <a:rPr lang="en-EG" sz="1600" kern="0" dirty="0">
                <a:latin typeface="Times New Roman" panose="02020603050405020304" pitchFamily="18" charset="0"/>
              </a:rPr>
              <a:t>is a robust, open-source ERP+ system built on the Odoo community version. It is specifically tailored to cater to the unique requirements of small and medium-sized businesses (SMBs). With its customizable features, this ERP+ solution seamlessly integrates various business processes, including finance, human resources, inventory management, and more. </a:t>
            </a:r>
            <a:endParaRPr lang="en-US" sz="1600" kern="0" dirty="0">
              <a:latin typeface="Times New Roman" panose="02020603050405020304" pitchFamily="18" charset="0"/>
            </a:endParaRPr>
          </a:p>
        </p:txBody>
      </p:sp>
      <p:sp>
        <p:nvSpPr>
          <p:cNvPr id="5" name="TextBox 4">
            <a:extLst>
              <a:ext uri="{FF2B5EF4-FFF2-40B4-BE49-F238E27FC236}">
                <a16:creationId xmlns:a16="http://schemas.microsoft.com/office/drawing/2014/main" id="{A12443DF-7D41-EFFE-DC71-82162A2E7D74}"/>
              </a:ext>
            </a:extLst>
          </p:cNvPr>
          <p:cNvSpPr txBox="1"/>
          <p:nvPr/>
        </p:nvSpPr>
        <p:spPr>
          <a:xfrm>
            <a:off x="238214" y="3407942"/>
            <a:ext cx="5368890" cy="3046988"/>
          </a:xfrm>
          <a:prstGeom prst="rect">
            <a:avLst/>
          </a:prstGeom>
          <a:noFill/>
        </p:spPr>
        <p:txBody>
          <a:bodyPr wrap="square">
            <a:spAutoFit/>
          </a:bodyPr>
          <a:lstStyle/>
          <a:p>
            <a:pPr algn="justLow"/>
            <a:r>
              <a:rPr lang="en-US" sz="1600" b="1" dirty="0">
                <a:latin typeface="Times New Roman" panose="02020603050405020304" pitchFamily="18" charset="0"/>
              </a:rPr>
              <a:t>Learning Management System</a:t>
            </a:r>
            <a:r>
              <a:rPr lang="en-US" sz="1600" b="1" dirty="0">
                <a:solidFill>
                  <a:srgbClr val="0070C0"/>
                </a:solidFill>
                <a:latin typeface="Helvetica" pitchFamily="2" charset="0"/>
              </a:rPr>
              <a:t> </a:t>
            </a:r>
            <a:r>
              <a:rPr lang="en-US" sz="1600" b="1" dirty="0">
                <a:latin typeface="Times New Roman" panose="02020603050405020304" pitchFamily="18" charset="0"/>
              </a:rPr>
              <a:t>LMS </a:t>
            </a:r>
            <a:r>
              <a:rPr lang="en-US" sz="1600" b="1" dirty="0">
                <a:solidFill>
                  <a:srgbClr val="0070C0"/>
                </a:solidFill>
                <a:latin typeface="Helvetica" pitchFamily="2" charset="0"/>
              </a:rPr>
              <a:t>C</a:t>
            </a:r>
            <a:r>
              <a:rPr lang="en-US" sz="1600" b="1" dirty="0">
                <a:solidFill>
                  <a:srgbClr val="FF0000"/>
                </a:solidFill>
                <a:latin typeface="Helvetica" pitchFamily="2" charset="0"/>
              </a:rPr>
              <a:t>4</a:t>
            </a:r>
            <a:r>
              <a:rPr lang="en-US" sz="1600" b="1" dirty="0">
                <a:solidFill>
                  <a:srgbClr val="0070C0"/>
                </a:solidFill>
                <a:latin typeface="Helvetica" pitchFamily="2" charset="0"/>
              </a:rPr>
              <a:t>R</a:t>
            </a:r>
            <a:r>
              <a:rPr lang="en-US" sz="1600" dirty="0">
                <a:latin typeface="Times New Roman" panose="02020603050405020304" pitchFamily="18" charset="0"/>
              </a:rPr>
              <a:t>  is a comprehensive software solution designed to facilitate, streamline, and enhance the administration, documentation, tracking, reporting, automation, and delivery of digital educational courses, training programs, and learning and development initiatives.</a:t>
            </a:r>
          </a:p>
          <a:p>
            <a:pPr algn="justLow"/>
            <a:r>
              <a:rPr lang="en-US" sz="1600" dirty="0">
                <a:latin typeface="Times New Roman" panose="02020603050405020304" pitchFamily="18" charset="0"/>
              </a:rPr>
              <a:t>With C4R LMS, educators, trainers, and organizations gain access to a powerful platform that empowers them to create engaging and interactive learning experiences. Our LMS offers a user-friendly interface and robust features that enable seamless course management, learner engagement, and performance tracking.</a:t>
            </a:r>
          </a:p>
        </p:txBody>
      </p:sp>
      <p:sp>
        <p:nvSpPr>
          <p:cNvPr id="6" name="TextBox 5">
            <a:extLst>
              <a:ext uri="{FF2B5EF4-FFF2-40B4-BE49-F238E27FC236}">
                <a16:creationId xmlns:a16="http://schemas.microsoft.com/office/drawing/2014/main" id="{32C4B19F-9495-920D-980C-E1307B0A0E88}"/>
              </a:ext>
            </a:extLst>
          </p:cNvPr>
          <p:cNvSpPr txBox="1"/>
          <p:nvPr/>
        </p:nvSpPr>
        <p:spPr>
          <a:xfrm>
            <a:off x="5832388" y="1368514"/>
            <a:ext cx="5867550" cy="2062103"/>
          </a:xfrm>
          <a:prstGeom prst="rect">
            <a:avLst/>
          </a:prstGeom>
          <a:noFill/>
        </p:spPr>
        <p:txBody>
          <a:bodyPr wrap="square">
            <a:spAutoFit/>
          </a:bodyPr>
          <a:lstStyle/>
          <a:p>
            <a:pPr algn="justLow"/>
            <a:r>
              <a:rPr lang="en-EG" sz="1600" b="1" kern="0" dirty="0">
                <a:latin typeface="Times New Roman" panose="02020603050405020304" pitchFamily="18" charset="0"/>
              </a:rPr>
              <a:t>Asset Management System (AMS): </a:t>
            </a:r>
            <a:r>
              <a:rPr lang="en-US" sz="1600" b="1" dirty="0">
                <a:solidFill>
                  <a:srgbClr val="0070C0"/>
                </a:solidFill>
                <a:latin typeface="Helvetica" pitchFamily="2" charset="0"/>
              </a:rPr>
              <a:t>C</a:t>
            </a:r>
            <a:r>
              <a:rPr lang="en-US" sz="1600" b="1" dirty="0">
                <a:solidFill>
                  <a:srgbClr val="FF0000"/>
                </a:solidFill>
                <a:latin typeface="Helvetica" pitchFamily="2" charset="0"/>
              </a:rPr>
              <a:t>4</a:t>
            </a:r>
            <a:r>
              <a:rPr lang="en-US" sz="1600" b="1" dirty="0">
                <a:solidFill>
                  <a:srgbClr val="0070C0"/>
                </a:solidFill>
                <a:latin typeface="Helvetica" pitchFamily="2" charset="0"/>
              </a:rPr>
              <a:t>R</a:t>
            </a:r>
            <a:r>
              <a:rPr lang="en-EG" sz="1600" kern="0" dirty="0">
                <a:latin typeface="Times New Roman" panose="02020603050405020304" pitchFamily="18" charset="0"/>
              </a:rPr>
              <a:t> Asset Management system is designed to empower businesses with efficient tracking and management of their assets. This comprehensive solution enables organizations to effectively monitor and optimize their asset utilization, leading to improved productivity and cost savings. this system offers a solid return on investment and provides businesses with the tools they need to streamline their asset management processes.</a:t>
            </a:r>
          </a:p>
        </p:txBody>
      </p:sp>
      <p:sp>
        <p:nvSpPr>
          <p:cNvPr id="14" name="TextBox 13">
            <a:extLst>
              <a:ext uri="{FF2B5EF4-FFF2-40B4-BE49-F238E27FC236}">
                <a16:creationId xmlns:a16="http://schemas.microsoft.com/office/drawing/2014/main" id="{0D34C39A-0656-C02A-B8E3-0BD8BC996486}"/>
              </a:ext>
            </a:extLst>
          </p:cNvPr>
          <p:cNvSpPr txBox="1"/>
          <p:nvPr/>
        </p:nvSpPr>
        <p:spPr>
          <a:xfrm>
            <a:off x="5757293" y="4392827"/>
            <a:ext cx="5867549" cy="2062103"/>
          </a:xfrm>
          <a:prstGeom prst="rect">
            <a:avLst/>
          </a:prstGeom>
          <a:noFill/>
        </p:spPr>
        <p:txBody>
          <a:bodyPr wrap="square">
            <a:spAutoFit/>
          </a:bodyPr>
          <a:lstStyle/>
          <a:p>
            <a:pPr algn="justLow"/>
            <a:r>
              <a:rPr lang="en-EG" sz="1600" b="1" dirty="0">
                <a:effectLst/>
                <a:latin typeface="Times New Roman" panose="02020603050405020304" pitchFamily="18" charset="0"/>
                <a:ea typeface="Times New Roman" panose="02020603050405020304" pitchFamily="18" charset="0"/>
              </a:rPr>
              <a:t>Digital Content Management for Courts (DCMC): </a:t>
            </a:r>
            <a:r>
              <a:rPr lang="en-EG" sz="1600" dirty="0">
                <a:effectLst/>
                <a:latin typeface="Times New Roman" panose="02020603050405020304" pitchFamily="18" charset="0"/>
                <a:ea typeface="Times New Roman" panose="02020603050405020304" pitchFamily="18" charset="0"/>
              </a:rPr>
              <a:t>Developed and deployed in Egypt's Court of Cassation by the </a:t>
            </a:r>
            <a:r>
              <a:rPr lang="en-US" sz="1600" b="1" dirty="0">
                <a:solidFill>
                  <a:srgbClr val="0070C0"/>
                </a:solidFill>
                <a:latin typeface="Helvetica" pitchFamily="2" charset="0"/>
              </a:rPr>
              <a:t>C</a:t>
            </a:r>
            <a:r>
              <a:rPr lang="en-US" sz="1600" b="1" dirty="0">
                <a:solidFill>
                  <a:srgbClr val="FF0000"/>
                </a:solidFill>
                <a:latin typeface="Helvetica" pitchFamily="2" charset="0"/>
              </a:rPr>
              <a:t>4</a:t>
            </a:r>
            <a:r>
              <a:rPr lang="en-US" sz="1600" b="1" dirty="0">
                <a:solidFill>
                  <a:srgbClr val="0070C0"/>
                </a:solidFill>
                <a:latin typeface="Helvetica" pitchFamily="2" charset="0"/>
              </a:rPr>
              <a:t>R</a:t>
            </a:r>
            <a:r>
              <a:rPr lang="en-EG" sz="1600" dirty="0">
                <a:effectLst/>
                <a:latin typeface="Times New Roman" panose="02020603050405020304" pitchFamily="18" charset="0"/>
                <a:ea typeface="Times New Roman" panose="02020603050405020304" pitchFamily="18" charset="0"/>
              </a:rPr>
              <a:t> team, this Digital Portal revolutionizes the management of justice courts. It features a comprehensive digital library, an efficient archiving system for all rulings documents, streamlined conference management, and the capability to issue and manage digital magazines. This state-of-the-art solution brings unprecedented efficiency and organization to court operations. </a:t>
            </a:r>
          </a:p>
        </p:txBody>
      </p:sp>
      <p:cxnSp>
        <p:nvCxnSpPr>
          <p:cNvPr id="16" name="Straight Connector 15">
            <a:extLst>
              <a:ext uri="{FF2B5EF4-FFF2-40B4-BE49-F238E27FC236}">
                <a16:creationId xmlns:a16="http://schemas.microsoft.com/office/drawing/2014/main" id="{87F61EB2-1A4F-E05E-349A-3A26F8BB7F32}"/>
              </a:ext>
            </a:extLst>
          </p:cNvPr>
          <p:cNvCxnSpPr/>
          <p:nvPr/>
        </p:nvCxnSpPr>
        <p:spPr>
          <a:xfrm>
            <a:off x="5682198" y="1368514"/>
            <a:ext cx="0" cy="5086416"/>
          </a:xfrm>
          <a:prstGeom prst="line">
            <a:avLst/>
          </a:prstGeom>
          <a:ln w="127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81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3D609F20-C4FF-0E4C-A627-C17A77B87EC0}"/>
              </a:ext>
            </a:extLst>
          </p:cNvPr>
          <p:cNvCxnSpPr>
            <a:cxnSpLocks/>
          </p:cNvCxnSpPr>
          <p:nvPr/>
        </p:nvCxnSpPr>
        <p:spPr>
          <a:xfrm flipH="1">
            <a:off x="337457" y="1201784"/>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C1A5889-5C12-A642-817B-2A66448CCE14}"/>
              </a:ext>
            </a:extLst>
          </p:cNvPr>
          <p:cNvSpPr/>
          <p:nvPr/>
        </p:nvSpPr>
        <p:spPr>
          <a:xfrm>
            <a:off x="3587428" y="363493"/>
            <a:ext cx="5017143" cy="584775"/>
          </a:xfrm>
          <a:prstGeom prst="rect">
            <a:avLst/>
          </a:prstGeom>
        </p:spPr>
        <p:txBody>
          <a:bodyPr wrap="none">
            <a:spAutoFit/>
          </a:bodyPr>
          <a:lstStyle/>
          <a:p>
            <a:r>
              <a:rPr lang="en-US" sz="3200" b="1" dirty="0">
                <a:solidFill>
                  <a:srgbClr val="1D67B4"/>
                </a:solidFill>
                <a:latin typeface="Helvetica" pitchFamily="2" charset="0"/>
                <a:cs typeface="Apple Chancery" panose="03020702040506060504" pitchFamily="66" charset="-79"/>
              </a:rPr>
              <a:t>Cloud</a:t>
            </a:r>
            <a:r>
              <a:rPr lang="en-US" sz="3200" b="1" dirty="0">
                <a:solidFill>
                  <a:srgbClr val="FF0000"/>
                </a:solidFill>
                <a:latin typeface="Helvetica" pitchFamily="2" charset="0"/>
                <a:cs typeface="Apple Chancery" panose="03020702040506060504" pitchFamily="66" charset="-79"/>
              </a:rPr>
              <a:t>4</a:t>
            </a:r>
            <a:r>
              <a:rPr lang="en-US" sz="3200" b="1" dirty="0">
                <a:solidFill>
                  <a:srgbClr val="1D67B4"/>
                </a:solidFill>
                <a:latin typeface="Helvetica" pitchFamily="2" charset="0"/>
                <a:cs typeface="Apple Chancery" panose="03020702040506060504" pitchFamily="66" charset="-79"/>
              </a:rPr>
              <a:t>Rain Applications</a:t>
            </a:r>
          </a:p>
        </p:txBody>
      </p:sp>
      <p:sp>
        <p:nvSpPr>
          <p:cNvPr id="3" name="Rectangle 2">
            <a:extLst>
              <a:ext uri="{FF2B5EF4-FFF2-40B4-BE49-F238E27FC236}">
                <a16:creationId xmlns:a16="http://schemas.microsoft.com/office/drawing/2014/main" id="{C595D199-FFE5-B81A-5F20-F08CA505E8AF}"/>
              </a:ext>
            </a:extLst>
          </p:cNvPr>
          <p:cNvSpPr/>
          <p:nvPr/>
        </p:nvSpPr>
        <p:spPr>
          <a:xfrm>
            <a:off x="2333366" y="1659285"/>
            <a:ext cx="7525266" cy="3539430"/>
          </a:xfrm>
          <a:prstGeom prst="rect">
            <a:avLst/>
          </a:prstGeom>
        </p:spPr>
        <p:txBody>
          <a:bodyPr wrap="square">
            <a:spAutoFit/>
          </a:bodyPr>
          <a:lstStyle/>
          <a:p>
            <a:pPr lvl="1" algn="justLow"/>
            <a:r>
              <a:rPr lang="en-US" sz="1600" kern="0" dirty="0">
                <a:latin typeface="Times New Roman" panose="02020603050405020304" pitchFamily="18" charset="0"/>
              </a:rPr>
              <a:t>Technologies We Utilize:</a:t>
            </a:r>
          </a:p>
          <a:p>
            <a:pPr lvl="1" algn="justLow"/>
            <a:r>
              <a:rPr lang="en-US" sz="1600" kern="0" dirty="0">
                <a:latin typeface="Times New Roman" panose="02020603050405020304" pitchFamily="18" charset="0"/>
              </a:rPr>
              <a:t>Our team is well-versed in utilizing cutting-edge technologies to develop exceptional e-commerce solutions. We leverage industry-leading technologies such as (Microsoft, Odoo, Opensource and Oracle) to create secure, scalable, and feature-rich platforms that cater to the unique needs of each business.</a:t>
            </a:r>
          </a:p>
          <a:p>
            <a:pPr lvl="1" algn="justLow"/>
            <a:endParaRPr lang="en-US" sz="1600" kern="0" dirty="0">
              <a:latin typeface="Times New Roman" panose="02020603050405020304" pitchFamily="18" charset="0"/>
            </a:endParaRPr>
          </a:p>
          <a:p>
            <a:pPr lvl="1" algn="justLow"/>
            <a:r>
              <a:rPr lang="en-US" sz="1600" kern="0" dirty="0">
                <a:latin typeface="Times New Roman" panose="02020603050405020304" pitchFamily="18" charset="0"/>
              </a:rPr>
              <a:t>At </a:t>
            </a:r>
            <a:r>
              <a:rPr lang="en-US" sz="1600" b="1" dirty="0">
                <a:solidFill>
                  <a:srgbClr val="0070C0"/>
                </a:solidFill>
                <a:latin typeface="Helvetica" pitchFamily="2" charset="0"/>
              </a:rPr>
              <a:t>C</a:t>
            </a:r>
            <a:r>
              <a:rPr lang="en-US" sz="1600" b="1" dirty="0">
                <a:solidFill>
                  <a:srgbClr val="FF0000"/>
                </a:solidFill>
                <a:latin typeface="Helvetica" pitchFamily="2" charset="0"/>
              </a:rPr>
              <a:t>4</a:t>
            </a:r>
            <a:r>
              <a:rPr lang="en-US" sz="1600" b="1" dirty="0">
                <a:solidFill>
                  <a:srgbClr val="0070C0"/>
                </a:solidFill>
                <a:latin typeface="Helvetica" pitchFamily="2" charset="0"/>
              </a:rPr>
              <a:t>R</a:t>
            </a:r>
            <a:r>
              <a:rPr lang="en-US" sz="1600" kern="0" dirty="0">
                <a:latin typeface="Times New Roman" panose="02020603050405020304" pitchFamily="18" charset="0"/>
              </a:rPr>
              <a:t>, we are committed to delivering software development solutions that exceed expectations. Our team of professionals combines technical expertise, industry knowledge, and a customer-centric approach to develop solutions that drive business growth and success.</a:t>
            </a:r>
          </a:p>
          <a:p>
            <a:pPr lvl="1" algn="justLow"/>
            <a:endParaRPr lang="en-US" sz="1600" kern="0" dirty="0">
              <a:latin typeface="Times New Roman" panose="02020603050405020304" pitchFamily="18" charset="0"/>
            </a:endParaRPr>
          </a:p>
          <a:p>
            <a:pPr lvl="1" algn="justLow"/>
            <a:r>
              <a:rPr lang="en-US" sz="1600" kern="0" dirty="0">
                <a:latin typeface="Times New Roman" panose="02020603050405020304" pitchFamily="18" charset="0"/>
              </a:rPr>
              <a:t>Partner with </a:t>
            </a:r>
            <a:r>
              <a:rPr lang="en-US" sz="1600" b="1" dirty="0">
                <a:solidFill>
                  <a:srgbClr val="0070C0"/>
                </a:solidFill>
                <a:latin typeface="Helvetica" pitchFamily="2" charset="0"/>
              </a:rPr>
              <a:t>C</a:t>
            </a:r>
            <a:r>
              <a:rPr lang="en-US" sz="1600" b="1" dirty="0">
                <a:solidFill>
                  <a:srgbClr val="FF0000"/>
                </a:solidFill>
                <a:latin typeface="Helvetica" pitchFamily="2" charset="0"/>
              </a:rPr>
              <a:t>4</a:t>
            </a:r>
            <a:r>
              <a:rPr lang="en-US" sz="1600" b="1" dirty="0">
                <a:solidFill>
                  <a:srgbClr val="0070C0"/>
                </a:solidFill>
                <a:latin typeface="Helvetica" pitchFamily="2" charset="0"/>
              </a:rPr>
              <a:t>R</a:t>
            </a:r>
            <a:r>
              <a:rPr lang="en-US" sz="1600" kern="0" dirty="0">
                <a:latin typeface="Times New Roman" panose="02020603050405020304" pitchFamily="18" charset="0"/>
              </a:rPr>
              <a:t> to unlock the full potential of your digital initiatives and take your business to new heights. Contact us today to learn more about our software development solutions and how we can help you achieve your goals.</a:t>
            </a:r>
          </a:p>
        </p:txBody>
      </p:sp>
      <p:pic>
        <p:nvPicPr>
          <p:cNvPr id="4" name="Picture 4" descr="Microsoft-Partner - IAG Consulting">
            <a:extLst>
              <a:ext uri="{FF2B5EF4-FFF2-40B4-BE49-F238E27FC236}">
                <a16:creationId xmlns:a16="http://schemas.microsoft.com/office/drawing/2014/main" id="{D7C81DB7-DE7A-6D63-5145-942A82A04D2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3587428" y="5694300"/>
            <a:ext cx="1044352" cy="5007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pcoming Oracle Cloud Webinars and Events | Evosys">
            <a:extLst>
              <a:ext uri="{FF2B5EF4-FFF2-40B4-BE49-F238E27FC236}">
                <a16:creationId xmlns:a16="http://schemas.microsoft.com/office/drawing/2014/main" id="{0A640CAD-254F-FB22-59FD-1B1ACC9FEF8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20946" r="44742" b="26438"/>
          <a:stretch/>
        </p:blipFill>
        <p:spPr bwMode="auto">
          <a:xfrm>
            <a:off x="5763977" y="5694300"/>
            <a:ext cx="1163322" cy="4553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artner Stories | Odoo">
            <a:extLst>
              <a:ext uri="{FF2B5EF4-FFF2-40B4-BE49-F238E27FC236}">
                <a16:creationId xmlns:a16="http://schemas.microsoft.com/office/drawing/2014/main" id="{1739A52F-F418-7DB3-31A6-9CFB7B56C4F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25704" y="5656215"/>
            <a:ext cx="884477" cy="54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53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D6D6FB-C760-EA43-88C0-608DF2E0E687}"/>
              </a:ext>
            </a:extLst>
          </p:cNvPr>
          <p:cNvSpPr/>
          <p:nvPr/>
        </p:nvSpPr>
        <p:spPr>
          <a:xfrm>
            <a:off x="717130" y="1079154"/>
            <a:ext cx="10020692" cy="338554"/>
          </a:xfrm>
          <a:prstGeom prst="rect">
            <a:avLst/>
          </a:prstGeom>
        </p:spPr>
        <p:txBody>
          <a:bodyPr wrap="none">
            <a:spAutoFit/>
          </a:bodyPr>
          <a:lstStyle/>
          <a:p>
            <a:r>
              <a:rPr lang="en-ZA" altLang="en-US" sz="1600" dirty="0">
                <a:solidFill>
                  <a:schemeClr val="bg1">
                    <a:lumMod val="75000"/>
                    <a:lumOff val="25000"/>
                  </a:schemeClr>
                </a:solidFill>
                <a:latin typeface="Helvetica" pitchFamily="2" charset="0"/>
              </a:rPr>
              <a:t>Four major categories of Managed Services have emerged that transform how IT services can be consumed</a:t>
            </a:r>
            <a:endParaRPr lang="en-US" altLang="en-US" sz="1600" dirty="0">
              <a:solidFill>
                <a:schemeClr val="bg1">
                  <a:lumMod val="75000"/>
                  <a:lumOff val="25000"/>
                </a:schemeClr>
              </a:solidFill>
              <a:latin typeface="Helvetica" pitchFamily="2" charset="0"/>
            </a:endParaRPr>
          </a:p>
        </p:txBody>
      </p:sp>
      <p:sp>
        <p:nvSpPr>
          <p:cNvPr id="3" name="Rectangle 2">
            <a:extLst>
              <a:ext uri="{FF2B5EF4-FFF2-40B4-BE49-F238E27FC236}">
                <a16:creationId xmlns:a16="http://schemas.microsoft.com/office/drawing/2014/main" id="{42692E27-5625-C541-9BD9-4B8BF57A90EA}"/>
              </a:ext>
            </a:extLst>
          </p:cNvPr>
          <p:cNvSpPr/>
          <p:nvPr/>
        </p:nvSpPr>
        <p:spPr>
          <a:xfrm>
            <a:off x="507840" y="5486458"/>
            <a:ext cx="11272482" cy="338554"/>
          </a:xfrm>
          <a:prstGeom prst="rect">
            <a:avLst/>
          </a:prstGeom>
        </p:spPr>
        <p:txBody>
          <a:bodyPr wrap="square">
            <a:spAutoFit/>
          </a:bodyPr>
          <a:lstStyle/>
          <a:p>
            <a:pPr algn="ctr"/>
            <a:r>
              <a:rPr lang="en-US" altLang="zh-CN" sz="1600" b="1" dirty="0">
                <a:latin typeface="Helvetica" pitchFamily="2" charset="0"/>
                <a:ea typeface="Arial Unicode MS" panose="020B0604020202020204" pitchFamily="34" charset="-128"/>
                <a:cs typeface="Arial Unicode MS" panose="020B0604020202020204" pitchFamily="34" charset="-128"/>
              </a:rPr>
              <a:t>With Managed Services, IT resource consumers can apply all these services.</a:t>
            </a:r>
          </a:p>
        </p:txBody>
      </p:sp>
      <p:sp>
        <p:nvSpPr>
          <p:cNvPr id="24" name="Text Box 12">
            <a:extLst>
              <a:ext uri="{FF2B5EF4-FFF2-40B4-BE49-F238E27FC236}">
                <a16:creationId xmlns:a16="http://schemas.microsoft.com/office/drawing/2014/main" id="{8209BFA5-FA83-344F-8435-E0ECC065160F}"/>
              </a:ext>
            </a:extLst>
          </p:cNvPr>
          <p:cNvSpPr txBox="1">
            <a:spLocks noChangeArrowheads="1"/>
          </p:cNvSpPr>
          <p:nvPr/>
        </p:nvSpPr>
        <p:spPr bwMode="auto">
          <a:xfrm>
            <a:off x="850133" y="1759895"/>
            <a:ext cx="3282251" cy="3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22" tIns="38411" rIns="76822" bIns="38411">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1600" b="1" dirty="0">
                <a:solidFill>
                  <a:srgbClr val="0084B8"/>
                </a:solidFill>
                <a:latin typeface="Helvetica" pitchFamily="2" charset="0"/>
              </a:rPr>
              <a:t>Managed Software</a:t>
            </a:r>
          </a:p>
        </p:txBody>
      </p:sp>
      <p:sp>
        <p:nvSpPr>
          <p:cNvPr id="10" name="Text Box 12">
            <a:extLst>
              <a:ext uri="{FF2B5EF4-FFF2-40B4-BE49-F238E27FC236}">
                <a16:creationId xmlns:a16="http://schemas.microsoft.com/office/drawing/2014/main" id="{F8026A51-0B3B-2C4D-B355-FBECFDCE4CC2}"/>
              </a:ext>
            </a:extLst>
          </p:cNvPr>
          <p:cNvSpPr txBox="1">
            <a:spLocks noChangeArrowheads="1"/>
          </p:cNvSpPr>
          <p:nvPr/>
        </p:nvSpPr>
        <p:spPr bwMode="auto">
          <a:xfrm>
            <a:off x="7952755" y="1759895"/>
            <a:ext cx="3651529" cy="3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22" tIns="38411" rIns="76822" bIns="38411">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1600" b="1" dirty="0">
                <a:solidFill>
                  <a:srgbClr val="0084B8"/>
                </a:solidFill>
                <a:latin typeface="Helvetica" pitchFamily="2" charset="0"/>
              </a:rPr>
              <a:t>Managed Business Process</a:t>
            </a:r>
          </a:p>
        </p:txBody>
      </p:sp>
      <p:sp>
        <p:nvSpPr>
          <p:cNvPr id="11" name="Rectangle 10">
            <a:extLst>
              <a:ext uri="{FF2B5EF4-FFF2-40B4-BE49-F238E27FC236}">
                <a16:creationId xmlns:a16="http://schemas.microsoft.com/office/drawing/2014/main" id="{62DE6A43-0729-D54C-BD47-4A876B3C482A}"/>
              </a:ext>
            </a:extLst>
          </p:cNvPr>
          <p:cNvSpPr/>
          <p:nvPr/>
        </p:nvSpPr>
        <p:spPr>
          <a:xfrm>
            <a:off x="850134" y="2085447"/>
            <a:ext cx="2105063" cy="1169551"/>
          </a:xfrm>
          <a:prstGeom prst="rect">
            <a:avLst/>
          </a:prstGeom>
        </p:spPr>
        <p:txBody>
          <a:bodyPr wrap="none">
            <a:spAutoFit/>
          </a:bodyPr>
          <a:lstStyle/>
          <a:p>
            <a:pPr marL="285750" indent="-285750">
              <a:buFont typeface="Arial" panose="020B0604020202020204" pitchFamily="34" charset="0"/>
              <a:buChar char="•"/>
            </a:pPr>
            <a:r>
              <a:rPr lang="en-ZA" altLang="en-US" sz="1400" dirty="0">
                <a:latin typeface="Helvetica" pitchFamily="2" charset="0"/>
              </a:rPr>
              <a:t>Collaboration</a:t>
            </a:r>
          </a:p>
          <a:p>
            <a:pPr marL="285750" indent="-285750">
              <a:buFont typeface="Arial" panose="020B0604020202020204" pitchFamily="34" charset="0"/>
              <a:buChar char="•"/>
            </a:pPr>
            <a:r>
              <a:rPr lang="en-ZA" altLang="en-US" sz="1400" dirty="0">
                <a:latin typeface="Helvetica" pitchFamily="2" charset="0"/>
              </a:rPr>
              <a:t>Analytics</a:t>
            </a:r>
          </a:p>
          <a:p>
            <a:pPr marL="285750" indent="-285750">
              <a:buFont typeface="Arial" panose="020B0604020202020204" pitchFamily="34" charset="0"/>
              <a:buChar char="•"/>
            </a:pPr>
            <a:r>
              <a:rPr lang="en-ZA" altLang="en-US" sz="1400" dirty="0">
                <a:latin typeface="Helvetica" pitchFamily="2" charset="0"/>
              </a:rPr>
              <a:t>ERP / SCM / CRM</a:t>
            </a:r>
          </a:p>
          <a:p>
            <a:pPr marL="285750" indent="-285750">
              <a:buFont typeface="Arial" panose="020B0604020202020204" pitchFamily="34" charset="0"/>
              <a:buChar char="•"/>
            </a:pPr>
            <a:r>
              <a:rPr lang="en-ZA" altLang="en-US" sz="1400" dirty="0">
                <a:latin typeface="Helvetica" pitchFamily="2" charset="0"/>
              </a:rPr>
              <a:t>Core Banking</a:t>
            </a:r>
          </a:p>
          <a:p>
            <a:pPr marL="285750" indent="-285750">
              <a:buFont typeface="Arial" panose="020B0604020202020204" pitchFamily="34" charset="0"/>
              <a:buChar char="•"/>
            </a:pPr>
            <a:r>
              <a:rPr lang="en-ZA" altLang="en-US" sz="1400" dirty="0">
                <a:latin typeface="Helvetica" pitchFamily="2" charset="0"/>
              </a:rPr>
              <a:t>Industry applications</a:t>
            </a:r>
            <a:endParaRPr lang="en-US" altLang="en-US" sz="1400" dirty="0">
              <a:latin typeface="Helvetica" pitchFamily="2" charset="0"/>
            </a:endParaRPr>
          </a:p>
        </p:txBody>
      </p:sp>
      <p:sp>
        <p:nvSpPr>
          <p:cNvPr id="13" name="Rectangle 12">
            <a:extLst>
              <a:ext uri="{FF2B5EF4-FFF2-40B4-BE49-F238E27FC236}">
                <a16:creationId xmlns:a16="http://schemas.microsoft.com/office/drawing/2014/main" id="{BFDCC441-9EA1-2548-BCDC-E7B29457D87B}"/>
              </a:ext>
            </a:extLst>
          </p:cNvPr>
          <p:cNvSpPr/>
          <p:nvPr/>
        </p:nvSpPr>
        <p:spPr>
          <a:xfrm>
            <a:off x="7952756" y="2085447"/>
            <a:ext cx="3039615" cy="954107"/>
          </a:xfrm>
          <a:prstGeom prst="rect">
            <a:avLst/>
          </a:prstGeom>
        </p:spPr>
        <p:txBody>
          <a:bodyPr wrap="none">
            <a:spAutoFit/>
          </a:bodyPr>
          <a:lstStyle/>
          <a:p>
            <a:pPr marL="285750" indent="-285750">
              <a:buFont typeface="Arial" panose="020B0604020202020204" pitchFamily="34" charset="0"/>
              <a:buChar char="•"/>
            </a:pPr>
            <a:r>
              <a:rPr lang="en-ZA" altLang="en-US" sz="1400" dirty="0">
                <a:latin typeface="Helvetica" pitchFamily="2" charset="0"/>
              </a:rPr>
              <a:t>Industry-specific processes</a:t>
            </a:r>
          </a:p>
          <a:p>
            <a:pPr marL="285750" indent="-285750">
              <a:buFont typeface="Arial" panose="020B0604020202020204" pitchFamily="34" charset="0"/>
              <a:buChar char="•"/>
            </a:pPr>
            <a:r>
              <a:rPr lang="en-ZA" altLang="en-US" sz="1400" dirty="0">
                <a:latin typeface="Helvetica" pitchFamily="2" charset="0"/>
              </a:rPr>
              <a:t>Employee benefits management</a:t>
            </a:r>
          </a:p>
          <a:p>
            <a:pPr marL="285750" indent="-285750">
              <a:buFont typeface="Arial" panose="020B0604020202020204" pitchFamily="34" charset="0"/>
              <a:buChar char="•"/>
            </a:pPr>
            <a:r>
              <a:rPr lang="en-ZA" altLang="en-US" sz="1400" dirty="0">
                <a:latin typeface="Helvetica" pitchFamily="2" charset="0"/>
              </a:rPr>
              <a:t>Business travel</a:t>
            </a:r>
          </a:p>
          <a:p>
            <a:pPr marL="285750" indent="-285750">
              <a:buFont typeface="Arial" panose="020B0604020202020204" pitchFamily="34" charset="0"/>
              <a:buChar char="•"/>
            </a:pPr>
            <a:r>
              <a:rPr lang="en-ZA" altLang="en-US" sz="1400" dirty="0">
                <a:latin typeface="Helvetica" pitchFamily="2" charset="0"/>
              </a:rPr>
              <a:t>Procurement</a:t>
            </a:r>
            <a:endParaRPr lang="en-US" altLang="en-US" sz="1400" dirty="0">
              <a:latin typeface="Helvetica" pitchFamily="2" charset="0"/>
            </a:endParaRPr>
          </a:p>
        </p:txBody>
      </p:sp>
      <p:sp>
        <p:nvSpPr>
          <p:cNvPr id="14" name="Text Box 12">
            <a:extLst>
              <a:ext uri="{FF2B5EF4-FFF2-40B4-BE49-F238E27FC236}">
                <a16:creationId xmlns:a16="http://schemas.microsoft.com/office/drawing/2014/main" id="{BC13AC2E-6EB8-7146-A82C-662D62900564}"/>
              </a:ext>
            </a:extLst>
          </p:cNvPr>
          <p:cNvSpPr txBox="1">
            <a:spLocks noChangeArrowheads="1"/>
          </p:cNvSpPr>
          <p:nvPr/>
        </p:nvSpPr>
        <p:spPr bwMode="auto">
          <a:xfrm>
            <a:off x="850133" y="3515827"/>
            <a:ext cx="2774215" cy="3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22" tIns="38411" rIns="76822" bIns="38411">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1600" b="1" dirty="0">
                <a:solidFill>
                  <a:srgbClr val="0084B8"/>
                </a:solidFill>
                <a:latin typeface="Helvetica" pitchFamily="2" charset="0"/>
              </a:rPr>
              <a:t>Managed Infrastructure </a:t>
            </a:r>
          </a:p>
        </p:txBody>
      </p:sp>
      <p:sp>
        <p:nvSpPr>
          <p:cNvPr id="15" name="Text Box 12">
            <a:extLst>
              <a:ext uri="{FF2B5EF4-FFF2-40B4-BE49-F238E27FC236}">
                <a16:creationId xmlns:a16="http://schemas.microsoft.com/office/drawing/2014/main" id="{B67085B7-15DA-1640-B55A-0744B841B5F0}"/>
              </a:ext>
            </a:extLst>
          </p:cNvPr>
          <p:cNvSpPr txBox="1">
            <a:spLocks noChangeArrowheads="1"/>
          </p:cNvSpPr>
          <p:nvPr/>
        </p:nvSpPr>
        <p:spPr bwMode="auto">
          <a:xfrm>
            <a:off x="7952755" y="3515827"/>
            <a:ext cx="2774215" cy="3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22" tIns="38411" rIns="76822" bIns="38411">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pPr>
            <a:r>
              <a:rPr lang="en-US" altLang="en-US" sz="1600" b="1" dirty="0">
                <a:solidFill>
                  <a:srgbClr val="0084B8"/>
                </a:solidFill>
                <a:latin typeface="Helvetica" pitchFamily="2" charset="0"/>
              </a:rPr>
              <a:t>Managed Platform</a:t>
            </a:r>
          </a:p>
        </p:txBody>
      </p:sp>
      <p:sp>
        <p:nvSpPr>
          <p:cNvPr id="16" name="Rectangle 15">
            <a:extLst>
              <a:ext uri="{FF2B5EF4-FFF2-40B4-BE49-F238E27FC236}">
                <a16:creationId xmlns:a16="http://schemas.microsoft.com/office/drawing/2014/main" id="{DB8160A8-8A79-7844-A87B-A9EB8F427B50}"/>
              </a:ext>
            </a:extLst>
          </p:cNvPr>
          <p:cNvSpPr/>
          <p:nvPr/>
        </p:nvSpPr>
        <p:spPr>
          <a:xfrm>
            <a:off x="850134" y="3901774"/>
            <a:ext cx="2175596" cy="1384995"/>
          </a:xfrm>
          <a:prstGeom prst="rect">
            <a:avLst/>
          </a:prstGeom>
        </p:spPr>
        <p:txBody>
          <a:bodyPr wrap="none">
            <a:spAutoFit/>
          </a:bodyPr>
          <a:lstStyle/>
          <a:p>
            <a:pPr marL="285750" indent="-285750">
              <a:buFont typeface="Arial" panose="020B0604020202020204" pitchFamily="34" charset="0"/>
              <a:buChar char="•"/>
            </a:pPr>
            <a:r>
              <a:rPr lang="en-ZA" altLang="en-US" sz="1400" dirty="0">
                <a:latin typeface="Helvetica" pitchFamily="2" charset="0"/>
              </a:rPr>
              <a:t>Servers</a:t>
            </a:r>
          </a:p>
          <a:p>
            <a:pPr marL="285750" indent="-285750">
              <a:buFont typeface="Arial" panose="020B0604020202020204" pitchFamily="34" charset="0"/>
              <a:buChar char="•"/>
            </a:pPr>
            <a:r>
              <a:rPr lang="en-ZA" altLang="en-US" sz="1400" dirty="0">
                <a:latin typeface="Helvetica" pitchFamily="2" charset="0"/>
              </a:rPr>
              <a:t>Storage</a:t>
            </a:r>
          </a:p>
          <a:p>
            <a:pPr marL="285750" indent="-285750">
              <a:buFont typeface="Arial" panose="020B0604020202020204" pitchFamily="34" charset="0"/>
              <a:buChar char="•"/>
            </a:pPr>
            <a:r>
              <a:rPr lang="en-ZA" altLang="en-US" sz="1400" dirty="0">
                <a:latin typeface="Helvetica" pitchFamily="2" charset="0"/>
              </a:rPr>
              <a:t>Network</a:t>
            </a:r>
          </a:p>
          <a:p>
            <a:pPr marL="285750" indent="-285750">
              <a:buFont typeface="Arial" panose="020B0604020202020204" pitchFamily="34" charset="0"/>
              <a:buChar char="•"/>
            </a:pPr>
            <a:r>
              <a:rPr lang="en-ZA" altLang="en-US" sz="1400" dirty="0">
                <a:latin typeface="Helvetica" pitchFamily="2" charset="0"/>
              </a:rPr>
              <a:t>OS, Virtualization</a:t>
            </a:r>
          </a:p>
          <a:p>
            <a:pPr marL="285750" indent="-285750">
              <a:buFont typeface="Arial" panose="020B0604020202020204" pitchFamily="34" charset="0"/>
              <a:buChar char="•"/>
            </a:pPr>
            <a:r>
              <a:rPr lang="en-ZA" altLang="en-US" sz="1400" dirty="0">
                <a:latin typeface="Helvetica" pitchFamily="2" charset="0"/>
              </a:rPr>
              <a:t>Dynamic provisioning</a:t>
            </a:r>
          </a:p>
          <a:p>
            <a:pPr marL="285750" indent="-285750">
              <a:buFont typeface="Arial" panose="020B0604020202020204" pitchFamily="34" charset="0"/>
              <a:buChar char="•"/>
            </a:pPr>
            <a:r>
              <a:rPr lang="en-ZA" altLang="en-US" sz="1400" dirty="0">
                <a:latin typeface="Helvetica" pitchFamily="2" charset="0"/>
              </a:rPr>
              <a:t>Security</a:t>
            </a:r>
            <a:endParaRPr lang="en-US" altLang="en-US" sz="1400" dirty="0">
              <a:latin typeface="Helvetica" pitchFamily="2" charset="0"/>
            </a:endParaRPr>
          </a:p>
        </p:txBody>
      </p:sp>
      <p:sp>
        <p:nvSpPr>
          <p:cNvPr id="17" name="Rectangle 16">
            <a:extLst>
              <a:ext uri="{FF2B5EF4-FFF2-40B4-BE49-F238E27FC236}">
                <a16:creationId xmlns:a16="http://schemas.microsoft.com/office/drawing/2014/main" id="{8903BCCE-5B85-AF45-96BA-C10E042FF6A4}"/>
              </a:ext>
            </a:extLst>
          </p:cNvPr>
          <p:cNvSpPr/>
          <p:nvPr/>
        </p:nvSpPr>
        <p:spPr>
          <a:xfrm>
            <a:off x="7952756" y="3901774"/>
            <a:ext cx="1955985" cy="1384995"/>
          </a:xfrm>
          <a:prstGeom prst="rect">
            <a:avLst/>
          </a:prstGeom>
        </p:spPr>
        <p:txBody>
          <a:bodyPr wrap="none">
            <a:spAutoFit/>
          </a:bodyPr>
          <a:lstStyle/>
          <a:p>
            <a:pPr marL="285750" indent="-285750">
              <a:buFont typeface="Arial" panose="020B0604020202020204" pitchFamily="34" charset="0"/>
              <a:buChar char="•"/>
            </a:pPr>
            <a:r>
              <a:rPr lang="en-ZA" altLang="en-US" sz="1400" dirty="0">
                <a:latin typeface="Helvetica" pitchFamily="2" charset="0"/>
              </a:rPr>
              <a:t>Middleware</a:t>
            </a:r>
          </a:p>
          <a:p>
            <a:pPr marL="285750" indent="-285750">
              <a:buFont typeface="Arial" panose="020B0604020202020204" pitchFamily="34" charset="0"/>
              <a:buChar char="•"/>
            </a:pPr>
            <a:r>
              <a:rPr lang="en-ZA" altLang="en-US" sz="1400" dirty="0">
                <a:latin typeface="Helvetica" pitchFamily="2" charset="0"/>
              </a:rPr>
              <a:t>Database</a:t>
            </a:r>
          </a:p>
          <a:p>
            <a:pPr marL="285750" indent="-285750">
              <a:buFont typeface="Arial" panose="020B0604020202020204" pitchFamily="34" charset="0"/>
              <a:buChar char="•"/>
            </a:pPr>
            <a:r>
              <a:rPr lang="en-ZA" altLang="en-US" sz="1400" dirty="0">
                <a:latin typeface="Helvetica" pitchFamily="2" charset="0"/>
              </a:rPr>
              <a:t>Development tools</a:t>
            </a:r>
          </a:p>
          <a:p>
            <a:pPr marL="285750" indent="-285750">
              <a:buFont typeface="Arial" panose="020B0604020202020204" pitchFamily="34" charset="0"/>
              <a:buChar char="•"/>
            </a:pPr>
            <a:r>
              <a:rPr lang="en-ZA" altLang="en-US" sz="1400" dirty="0">
                <a:latin typeface="Helvetica" pitchFamily="2" charset="0"/>
              </a:rPr>
              <a:t>Web Application</a:t>
            </a:r>
          </a:p>
          <a:p>
            <a:pPr marL="285750" indent="-285750">
              <a:buFont typeface="Arial" panose="020B0604020202020204" pitchFamily="34" charset="0"/>
              <a:buChar char="•"/>
            </a:pPr>
            <a:r>
              <a:rPr lang="en-ZA" altLang="en-US" sz="1400" dirty="0">
                <a:latin typeface="Helvetica" pitchFamily="2" charset="0"/>
              </a:rPr>
              <a:t>Backup / Restore</a:t>
            </a:r>
          </a:p>
          <a:p>
            <a:pPr marL="285750" indent="-285750">
              <a:buFont typeface="Arial" panose="020B0604020202020204" pitchFamily="34" charset="0"/>
              <a:buChar char="•"/>
            </a:pPr>
            <a:r>
              <a:rPr lang="en-ZA" altLang="en-US" sz="1400" dirty="0">
                <a:latin typeface="Helvetica" pitchFamily="2" charset="0"/>
              </a:rPr>
              <a:t>Security</a:t>
            </a:r>
            <a:endParaRPr lang="en-US" altLang="en-US" sz="1400" dirty="0">
              <a:latin typeface="Helvetica" pitchFamily="2" charset="0"/>
            </a:endParaRPr>
          </a:p>
        </p:txBody>
      </p:sp>
      <p:pic>
        <p:nvPicPr>
          <p:cNvPr id="18" name="Picture 7" descr="cloud_graphs-1">
            <a:extLst>
              <a:ext uri="{FF2B5EF4-FFF2-40B4-BE49-F238E27FC236}">
                <a16:creationId xmlns:a16="http://schemas.microsoft.com/office/drawing/2014/main" id="{F9C1D5AD-F467-D341-9A42-20B316FE710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0715" y="1983582"/>
            <a:ext cx="297180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E4AFC67D-6A30-E9B3-4D5A-152ADC32C5DB}"/>
              </a:ext>
            </a:extLst>
          </p:cNvPr>
          <p:cNvCxnSpPr>
            <a:cxnSpLocks/>
          </p:cNvCxnSpPr>
          <p:nvPr/>
        </p:nvCxnSpPr>
        <p:spPr>
          <a:xfrm flipH="1">
            <a:off x="337457" y="1201784"/>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4C084035-2DA2-4CFD-E879-74C5F45AA829}"/>
              </a:ext>
            </a:extLst>
          </p:cNvPr>
          <p:cNvSpPr/>
          <p:nvPr/>
        </p:nvSpPr>
        <p:spPr>
          <a:xfrm>
            <a:off x="3021283" y="369940"/>
            <a:ext cx="6149440" cy="584775"/>
          </a:xfrm>
          <a:prstGeom prst="rect">
            <a:avLst/>
          </a:prstGeom>
        </p:spPr>
        <p:txBody>
          <a:bodyPr wrap="none">
            <a:spAutoFit/>
          </a:bodyPr>
          <a:lstStyle/>
          <a:p>
            <a:pPr algn="ctr"/>
            <a:r>
              <a:rPr lang="en-US" sz="3200" b="1" dirty="0">
                <a:solidFill>
                  <a:srgbClr val="1D67B4"/>
                </a:solidFill>
                <a:latin typeface="Helvetica" pitchFamily="2" charset="0"/>
                <a:cs typeface="Apple Chancery" panose="03020702040506060504" pitchFamily="66" charset="-79"/>
              </a:rPr>
              <a:t>Cloud</a:t>
            </a:r>
            <a:r>
              <a:rPr lang="en-US" sz="3200" b="1" dirty="0">
                <a:solidFill>
                  <a:srgbClr val="FF0000"/>
                </a:solidFill>
                <a:latin typeface="Helvetica" pitchFamily="2" charset="0"/>
                <a:cs typeface="Apple Chancery" panose="03020702040506060504" pitchFamily="66" charset="-79"/>
              </a:rPr>
              <a:t>4</a:t>
            </a:r>
            <a:r>
              <a:rPr lang="en-US" sz="3200" b="1" dirty="0">
                <a:solidFill>
                  <a:srgbClr val="1D67B4"/>
                </a:solidFill>
                <a:latin typeface="Helvetica" pitchFamily="2" charset="0"/>
                <a:cs typeface="Apple Chancery" panose="03020702040506060504" pitchFamily="66" charset="-79"/>
              </a:rPr>
              <a:t>Rain Managed Services</a:t>
            </a:r>
          </a:p>
        </p:txBody>
      </p:sp>
      <p:pic>
        <p:nvPicPr>
          <p:cNvPr id="6" name="Picture 5">
            <a:extLst>
              <a:ext uri="{FF2B5EF4-FFF2-40B4-BE49-F238E27FC236}">
                <a16:creationId xmlns:a16="http://schemas.microsoft.com/office/drawing/2014/main" id="{BBEC6788-DB5F-8180-373F-3E4F2A71F305}"/>
              </a:ext>
            </a:extLst>
          </p:cNvPr>
          <p:cNvPicPr>
            <a:picLocks noChangeAspect="1"/>
          </p:cNvPicPr>
          <p:nvPr/>
        </p:nvPicPr>
        <p:blipFill>
          <a:blip r:embed="rId4"/>
          <a:srcRect/>
          <a:stretch/>
        </p:blipFill>
        <p:spPr>
          <a:xfrm>
            <a:off x="373737" y="6217338"/>
            <a:ext cx="678839" cy="237593"/>
          </a:xfrm>
          <a:prstGeom prst="rect">
            <a:avLst/>
          </a:prstGeom>
        </p:spPr>
      </p:pic>
    </p:spTree>
    <p:extLst>
      <p:ext uri="{BB962C8B-B14F-4D97-AF65-F5344CB8AC3E}">
        <p14:creationId xmlns:p14="http://schemas.microsoft.com/office/powerpoint/2010/main" val="300079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B370AB-E2C5-624E-9757-013142446DE4}"/>
              </a:ext>
            </a:extLst>
          </p:cNvPr>
          <p:cNvSpPr/>
          <p:nvPr/>
        </p:nvSpPr>
        <p:spPr>
          <a:xfrm>
            <a:off x="874643" y="1328972"/>
            <a:ext cx="2531867" cy="4472610"/>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99353E-5711-F94A-9E89-D11DA07DCE16}"/>
              </a:ext>
            </a:extLst>
          </p:cNvPr>
          <p:cNvSpPr/>
          <p:nvPr/>
        </p:nvSpPr>
        <p:spPr>
          <a:xfrm>
            <a:off x="3507934" y="1328972"/>
            <a:ext cx="2531867" cy="4472610"/>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B07B159-A1CE-6C43-8736-AD153BAA6ACC}"/>
              </a:ext>
            </a:extLst>
          </p:cNvPr>
          <p:cNvSpPr/>
          <p:nvPr/>
        </p:nvSpPr>
        <p:spPr>
          <a:xfrm>
            <a:off x="6141225" y="1328972"/>
            <a:ext cx="2531867" cy="4472610"/>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9EF4629-69B3-B045-8AAB-46AE4CD52984}"/>
              </a:ext>
            </a:extLst>
          </p:cNvPr>
          <p:cNvSpPr/>
          <p:nvPr/>
        </p:nvSpPr>
        <p:spPr>
          <a:xfrm>
            <a:off x="8774517" y="1328972"/>
            <a:ext cx="2531867" cy="4472610"/>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3D6D6FB-C760-EA43-88C0-608DF2E0E687}"/>
              </a:ext>
            </a:extLst>
          </p:cNvPr>
          <p:cNvSpPr/>
          <p:nvPr/>
        </p:nvSpPr>
        <p:spPr>
          <a:xfrm>
            <a:off x="874643" y="971739"/>
            <a:ext cx="4652236" cy="307777"/>
          </a:xfrm>
          <a:prstGeom prst="rect">
            <a:avLst/>
          </a:prstGeom>
        </p:spPr>
        <p:txBody>
          <a:bodyPr wrap="none">
            <a:spAutoFit/>
          </a:bodyPr>
          <a:lstStyle/>
          <a:p>
            <a:r>
              <a:rPr lang="en-US" altLang="en-US" sz="1400" dirty="0">
                <a:solidFill>
                  <a:schemeClr val="bg1">
                    <a:lumMod val="75000"/>
                    <a:lumOff val="25000"/>
                  </a:schemeClr>
                </a:solidFill>
                <a:latin typeface="Helvetica" pitchFamily="2" charset="0"/>
              </a:rPr>
              <a:t>Clients cost benefits increase as you move to the right…</a:t>
            </a:r>
          </a:p>
        </p:txBody>
      </p:sp>
      <p:sp>
        <p:nvSpPr>
          <p:cNvPr id="24" name="Text Box 12">
            <a:extLst>
              <a:ext uri="{FF2B5EF4-FFF2-40B4-BE49-F238E27FC236}">
                <a16:creationId xmlns:a16="http://schemas.microsoft.com/office/drawing/2014/main" id="{8209BFA5-FA83-344F-8435-E0ECC065160F}"/>
              </a:ext>
            </a:extLst>
          </p:cNvPr>
          <p:cNvSpPr txBox="1">
            <a:spLocks noChangeArrowheads="1"/>
          </p:cNvSpPr>
          <p:nvPr/>
        </p:nvSpPr>
        <p:spPr bwMode="auto">
          <a:xfrm>
            <a:off x="1288144" y="1481029"/>
            <a:ext cx="1704864" cy="2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22" tIns="38411" rIns="76822" bIns="38411">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200" b="1" dirty="0">
                <a:solidFill>
                  <a:srgbClr val="0084B8"/>
                </a:solidFill>
                <a:latin typeface="Helvetica" pitchFamily="2" charset="0"/>
              </a:rPr>
              <a:t>Traditional IT Service</a:t>
            </a:r>
          </a:p>
        </p:txBody>
      </p:sp>
      <p:sp>
        <p:nvSpPr>
          <p:cNvPr id="25" name="Text Box 22">
            <a:extLst>
              <a:ext uri="{FF2B5EF4-FFF2-40B4-BE49-F238E27FC236}">
                <a16:creationId xmlns:a16="http://schemas.microsoft.com/office/drawing/2014/main" id="{FBD4B667-844D-4F42-978E-CFAC682D2A43}"/>
              </a:ext>
            </a:extLst>
          </p:cNvPr>
          <p:cNvSpPr txBox="1">
            <a:spLocks noChangeArrowheads="1"/>
          </p:cNvSpPr>
          <p:nvPr/>
        </p:nvSpPr>
        <p:spPr bwMode="auto">
          <a:xfrm>
            <a:off x="6692376" y="1481029"/>
            <a:ext cx="1488844" cy="2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22" tIns="38411" rIns="76822" bIns="38411">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200" b="1" dirty="0">
                <a:solidFill>
                  <a:srgbClr val="0084B8"/>
                </a:solidFill>
                <a:latin typeface="Helvetica" pitchFamily="2" charset="0"/>
              </a:rPr>
              <a:t>Managed Platform</a:t>
            </a:r>
          </a:p>
        </p:txBody>
      </p:sp>
      <p:sp>
        <p:nvSpPr>
          <p:cNvPr id="26" name="Text Box 32">
            <a:extLst>
              <a:ext uri="{FF2B5EF4-FFF2-40B4-BE49-F238E27FC236}">
                <a16:creationId xmlns:a16="http://schemas.microsoft.com/office/drawing/2014/main" id="{9CFBB25A-D68C-CA4F-BCF1-909CBC6ACE4D}"/>
              </a:ext>
            </a:extLst>
          </p:cNvPr>
          <p:cNvSpPr txBox="1">
            <a:spLocks noChangeArrowheads="1"/>
          </p:cNvSpPr>
          <p:nvPr/>
        </p:nvSpPr>
        <p:spPr bwMode="auto">
          <a:xfrm>
            <a:off x="9318696" y="1481029"/>
            <a:ext cx="1692827" cy="2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22" tIns="38411" rIns="76822" bIns="38411">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200" b="1" dirty="0">
                <a:solidFill>
                  <a:srgbClr val="0084B8"/>
                </a:solidFill>
                <a:latin typeface="Helvetica" pitchFamily="2" charset="0"/>
              </a:rPr>
              <a:t>Managed Software</a:t>
            </a:r>
          </a:p>
        </p:txBody>
      </p:sp>
      <p:sp>
        <p:nvSpPr>
          <p:cNvPr id="27" name="Text Box 45">
            <a:extLst>
              <a:ext uri="{FF2B5EF4-FFF2-40B4-BE49-F238E27FC236}">
                <a16:creationId xmlns:a16="http://schemas.microsoft.com/office/drawing/2014/main" id="{26FE6C6B-95CA-3C40-BE13-BBE5C3C0B8DD}"/>
              </a:ext>
            </a:extLst>
          </p:cNvPr>
          <p:cNvSpPr txBox="1">
            <a:spLocks noChangeArrowheads="1"/>
          </p:cNvSpPr>
          <p:nvPr/>
        </p:nvSpPr>
        <p:spPr bwMode="auto">
          <a:xfrm>
            <a:off x="3753758" y="1481029"/>
            <a:ext cx="1907227" cy="24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22" tIns="38411" rIns="76822" bIns="38411">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200" b="1" dirty="0">
                <a:solidFill>
                  <a:srgbClr val="0084B8"/>
                </a:solidFill>
                <a:latin typeface="Helvetica" pitchFamily="2" charset="0"/>
              </a:rPr>
              <a:t>Managed Infrastructure</a:t>
            </a:r>
          </a:p>
        </p:txBody>
      </p:sp>
      <p:sp>
        <p:nvSpPr>
          <p:cNvPr id="4" name="Rectangle 3">
            <a:extLst>
              <a:ext uri="{FF2B5EF4-FFF2-40B4-BE49-F238E27FC236}">
                <a16:creationId xmlns:a16="http://schemas.microsoft.com/office/drawing/2014/main" id="{2A817CA8-FD04-8E4A-B4B4-8801DB6D4F46}"/>
              </a:ext>
            </a:extLst>
          </p:cNvPr>
          <p:cNvSpPr/>
          <p:nvPr/>
        </p:nvSpPr>
        <p:spPr>
          <a:xfrm>
            <a:off x="1177949" y="1781814"/>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2" name="Rectangle 31">
            <a:extLst>
              <a:ext uri="{FF2B5EF4-FFF2-40B4-BE49-F238E27FC236}">
                <a16:creationId xmlns:a16="http://schemas.microsoft.com/office/drawing/2014/main" id="{A432A551-93E9-1F41-B50A-FEC6997B7BC4}"/>
              </a:ext>
            </a:extLst>
          </p:cNvPr>
          <p:cNvSpPr/>
          <p:nvPr/>
        </p:nvSpPr>
        <p:spPr>
          <a:xfrm>
            <a:off x="1177949" y="2216302"/>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3" name="Rectangle 32">
            <a:extLst>
              <a:ext uri="{FF2B5EF4-FFF2-40B4-BE49-F238E27FC236}">
                <a16:creationId xmlns:a16="http://schemas.microsoft.com/office/drawing/2014/main" id="{434AFB8D-D510-6344-A848-D0F648351D50}"/>
              </a:ext>
            </a:extLst>
          </p:cNvPr>
          <p:cNvSpPr/>
          <p:nvPr/>
        </p:nvSpPr>
        <p:spPr>
          <a:xfrm>
            <a:off x="1177949" y="2650790"/>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4" name="Rectangle 33">
            <a:extLst>
              <a:ext uri="{FF2B5EF4-FFF2-40B4-BE49-F238E27FC236}">
                <a16:creationId xmlns:a16="http://schemas.microsoft.com/office/drawing/2014/main" id="{3D486C38-8A0E-4742-A7C4-84487D5763AB}"/>
              </a:ext>
            </a:extLst>
          </p:cNvPr>
          <p:cNvSpPr/>
          <p:nvPr/>
        </p:nvSpPr>
        <p:spPr>
          <a:xfrm>
            <a:off x="1177949" y="3085278"/>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5" name="Rectangle 34">
            <a:extLst>
              <a:ext uri="{FF2B5EF4-FFF2-40B4-BE49-F238E27FC236}">
                <a16:creationId xmlns:a16="http://schemas.microsoft.com/office/drawing/2014/main" id="{CFEBDA49-85D3-3247-BA02-CCB755E77E03}"/>
              </a:ext>
            </a:extLst>
          </p:cNvPr>
          <p:cNvSpPr/>
          <p:nvPr/>
        </p:nvSpPr>
        <p:spPr>
          <a:xfrm>
            <a:off x="1177949" y="3519766"/>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6" name="Rectangle 35">
            <a:extLst>
              <a:ext uri="{FF2B5EF4-FFF2-40B4-BE49-F238E27FC236}">
                <a16:creationId xmlns:a16="http://schemas.microsoft.com/office/drawing/2014/main" id="{B62A3EA2-306E-CA48-A6A0-FA61E5EAA35D}"/>
              </a:ext>
            </a:extLst>
          </p:cNvPr>
          <p:cNvSpPr/>
          <p:nvPr/>
        </p:nvSpPr>
        <p:spPr>
          <a:xfrm>
            <a:off x="1177949" y="3954254"/>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7" name="Rectangle 36">
            <a:extLst>
              <a:ext uri="{FF2B5EF4-FFF2-40B4-BE49-F238E27FC236}">
                <a16:creationId xmlns:a16="http://schemas.microsoft.com/office/drawing/2014/main" id="{A76A02AC-A53F-5A4A-BFED-4EDA92F5B9B1}"/>
              </a:ext>
            </a:extLst>
          </p:cNvPr>
          <p:cNvSpPr/>
          <p:nvPr/>
        </p:nvSpPr>
        <p:spPr>
          <a:xfrm>
            <a:off x="1177949" y="4388742"/>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8" name="Rectangle 37">
            <a:extLst>
              <a:ext uri="{FF2B5EF4-FFF2-40B4-BE49-F238E27FC236}">
                <a16:creationId xmlns:a16="http://schemas.microsoft.com/office/drawing/2014/main" id="{D83ABC68-775B-9C47-A673-747070754C2F}"/>
              </a:ext>
            </a:extLst>
          </p:cNvPr>
          <p:cNvSpPr/>
          <p:nvPr/>
        </p:nvSpPr>
        <p:spPr>
          <a:xfrm>
            <a:off x="1177949" y="4823230"/>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39" name="Rectangle 38">
            <a:extLst>
              <a:ext uri="{FF2B5EF4-FFF2-40B4-BE49-F238E27FC236}">
                <a16:creationId xmlns:a16="http://schemas.microsoft.com/office/drawing/2014/main" id="{822193C5-062C-CF4D-BEC4-2770CCCF5EFF}"/>
              </a:ext>
            </a:extLst>
          </p:cNvPr>
          <p:cNvSpPr/>
          <p:nvPr/>
        </p:nvSpPr>
        <p:spPr>
          <a:xfrm>
            <a:off x="1177949" y="5257720"/>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0" name="Rectangle 39">
            <a:extLst>
              <a:ext uri="{FF2B5EF4-FFF2-40B4-BE49-F238E27FC236}">
                <a16:creationId xmlns:a16="http://schemas.microsoft.com/office/drawing/2014/main" id="{AFEA744D-FDFE-CE41-9734-26EDB4120A95}"/>
              </a:ext>
            </a:extLst>
          </p:cNvPr>
          <p:cNvSpPr/>
          <p:nvPr/>
        </p:nvSpPr>
        <p:spPr>
          <a:xfrm>
            <a:off x="1288144" y="1824806"/>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Applications</a:t>
            </a:r>
          </a:p>
        </p:txBody>
      </p:sp>
      <p:sp>
        <p:nvSpPr>
          <p:cNvPr id="43" name="Rectangle 42">
            <a:extLst>
              <a:ext uri="{FF2B5EF4-FFF2-40B4-BE49-F238E27FC236}">
                <a16:creationId xmlns:a16="http://schemas.microsoft.com/office/drawing/2014/main" id="{C408FF10-657E-CE47-BC64-3EA49033B664}"/>
              </a:ext>
            </a:extLst>
          </p:cNvPr>
          <p:cNvSpPr/>
          <p:nvPr/>
        </p:nvSpPr>
        <p:spPr>
          <a:xfrm>
            <a:off x="1288144" y="2272067"/>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Data</a:t>
            </a:r>
          </a:p>
        </p:txBody>
      </p:sp>
      <p:sp>
        <p:nvSpPr>
          <p:cNvPr id="44" name="Rectangle 43">
            <a:extLst>
              <a:ext uri="{FF2B5EF4-FFF2-40B4-BE49-F238E27FC236}">
                <a16:creationId xmlns:a16="http://schemas.microsoft.com/office/drawing/2014/main" id="{00CC15C1-D916-AA4C-9B5E-A4F15E03603A}"/>
              </a:ext>
            </a:extLst>
          </p:cNvPr>
          <p:cNvSpPr/>
          <p:nvPr/>
        </p:nvSpPr>
        <p:spPr>
          <a:xfrm>
            <a:off x="1288144" y="2679572"/>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Runtime</a:t>
            </a:r>
          </a:p>
        </p:txBody>
      </p:sp>
      <p:sp>
        <p:nvSpPr>
          <p:cNvPr id="45" name="Rectangle 44">
            <a:extLst>
              <a:ext uri="{FF2B5EF4-FFF2-40B4-BE49-F238E27FC236}">
                <a16:creationId xmlns:a16="http://schemas.microsoft.com/office/drawing/2014/main" id="{512FC594-39EE-7745-93C4-E0F797FA3C7B}"/>
              </a:ext>
            </a:extLst>
          </p:cNvPr>
          <p:cNvSpPr/>
          <p:nvPr/>
        </p:nvSpPr>
        <p:spPr>
          <a:xfrm>
            <a:off x="1288144" y="3136772"/>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Middleware</a:t>
            </a:r>
          </a:p>
        </p:txBody>
      </p:sp>
      <p:sp>
        <p:nvSpPr>
          <p:cNvPr id="46" name="Rectangle 45">
            <a:extLst>
              <a:ext uri="{FF2B5EF4-FFF2-40B4-BE49-F238E27FC236}">
                <a16:creationId xmlns:a16="http://schemas.microsoft.com/office/drawing/2014/main" id="{1ACC7367-389B-8047-BDE4-4A522306D6FB}"/>
              </a:ext>
            </a:extLst>
          </p:cNvPr>
          <p:cNvSpPr/>
          <p:nvPr/>
        </p:nvSpPr>
        <p:spPr>
          <a:xfrm>
            <a:off x="1288144" y="3584033"/>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O/S</a:t>
            </a:r>
          </a:p>
        </p:txBody>
      </p:sp>
      <p:sp>
        <p:nvSpPr>
          <p:cNvPr id="47" name="Rectangle 46">
            <a:extLst>
              <a:ext uri="{FF2B5EF4-FFF2-40B4-BE49-F238E27FC236}">
                <a16:creationId xmlns:a16="http://schemas.microsoft.com/office/drawing/2014/main" id="{31EC8460-8CAD-AB4D-9DC4-04D681A2D037}"/>
              </a:ext>
            </a:extLst>
          </p:cNvPr>
          <p:cNvSpPr/>
          <p:nvPr/>
        </p:nvSpPr>
        <p:spPr>
          <a:xfrm>
            <a:off x="1288144" y="4021355"/>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Virtualization</a:t>
            </a:r>
          </a:p>
        </p:txBody>
      </p:sp>
      <p:sp>
        <p:nvSpPr>
          <p:cNvPr id="48" name="Rectangle 47">
            <a:extLst>
              <a:ext uri="{FF2B5EF4-FFF2-40B4-BE49-F238E27FC236}">
                <a16:creationId xmlns:a16="http://schemas.microsoft.com/office/drawing/2014/main" id="{DD01050A-42A3-0540-B7B2-C9DE0BF32D88}"/>
              </a:ext>
            </a:extLst>
          </p:cNvPr>
          <p:cNvSpPr/>
          <p:nvPr/>
        </p:nvSpPr>
        <p:spPr>
          <a:xfrm>
            <a:off x="1288144" y="4448738"/>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Servers</a:t>
            </a:r>
          </a:p>
        </p:txBody>
      </p:sp>
      <p:sp>
        <p:nvSpPr>
          <p:cNvPr id="49" name="Rectangle 48">
            <a:extLst>
              <a:ext uri="{FF2B5EF4-FFF2-40B4-BE49-F238E27FC236}">
                <a16:creationId xmlns:a16="http://schemas.microsoft.com/office/drawing/2014/main" id="{F67434FB-7459-1D43-BC16-E0738BA68B61}"/>
              </a:ext>
            </a:extLst>
          </p:cNvPr>
          <p:cNvSpPr/>
          <p:nvPr/>
        </p:nvSpPr>
        <p:spPr>
          <a:xfrm>
            <a:off x="1288144" y="4876121"/>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Storage</a:t>
            </a:r>
          </a:p>
        </p:txBody>
      </p:sp>
      <p:sp>
        <p:nvSpPr>
          <p:cNvPr id="50" name="Rectangle 49">
            <a:extLst>
              <a:ext uri="{FF2B5EF4-FFF2-40B4-BE49-F238E27FC236}">
                <a16:creationId xmlns:a16="http://schemas.microsoft.com/office/drawing/2014/main" id="{6C55EA38-868A-FF44-8329-765EE5B37655}"/>
              </a:ext>
            </a:extLst>
          </p:cNvPr>
          <p:cNvSpPr/>
          <p:nvPr/>
        </p:nvSpPr>
        <p:spPr>
          <a:xfrm>
            <a:off x="1288144" y="5313443"/>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Networking</a:t>
            </a:r>
          </a:p>
        </p:txBody>
      </p:sp>
      <p:sp>
        <p:nvSpPr>
          <p:cNvPr id="51" name="Rectangle 50">
            <a:extLst>
              <a:ext uri="{FF2B5EF4-FFF2-40B4-BE49-F238E27FC236}">
                <a16:creationId xmlns:a16="http://schemas.microsoft.com/office/drawing/2014/main" id="{D28B85D9-E89E-2E43-BD88-6D90FA780C37}"/>
              </a:ext>
            </a:extLst>
          </p:cNvPr>
          <p:cNvSpPr/>
          <p:nvPr/>
        </p:nvSpPr>
        <p:spPr>
          <a:xfrm>
            <a:off x="3811240" y="1781814"/>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2" name="Rectangle 51">
            <a:extLst>
              <a:ext uri="{FF2B5EF4-FFF2-40B4-BE49-F238E27FC236}">
                <a16:creationId xmlns:a16="http://schemas.microsoft.com/office/drawing/2014/main" id="{4174A070-E6BC-E749-89FC-EFA16BB1D364}"/>
              </a:ext>
            </a:extLst>
          </p:cNvPr>
          <p:cNvSpPr/>
          <p:nvPr/>
        </p:nvSpPr>
        <p:spPr>
          <a:xfrm>
            <a:off x="3811240" y="2216302"/>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3" name="Rectangle 52">
            <a:extLst>
              <a:ext uri="{FF2B5EF4-FFF2-40B4-BE49-F238E27FC236}">
                <a16:creationId xmlns:a16="http://schemas.microsoft.com/office/drawing/2014/main" id="{3CCF5CB6-5FC8-CC40-85E4-73FB5F090310}"/>
              </a:ext>
            </a:extLst>
          </p:cNvPr>
          <p:cNvSpPr/>
          <p:nvPr/>
        </p:nvSpPr>
        <p:spPr>
          <a:xfrm>
            <a:off x="3811240" y="2650790"/>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4" name="Rectangle 53">
            <a:extLst>
              <a:ext uri="{FF2B5EF4-FFF2-40B4-BE49-F238E27FC236}">
                <a16:creationId xmlns:a16="http://schemas.microsoft.com/office/drawing/2014/main" id="{BAB7F2BA-4AF4-134E-855B-B1F84C6D0C8D}"/>
              </a:ext>
            </a:extLst>
          </p:cNvPr>
          <p:cNvSpPr/>
          <p:nvPr/>
        </p:nvSpPr>
        <p:spPr>
          <a:xfrm>
            <a:off x="3811240" y="3085278"/>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5" name="Rectangle 54">
            <a:extLst>
              <a:ext uri="{FF2B5EF4-FFF2-40B4-BE49-F238E27FC236}">
                <a16:creationId xmlns:a16="http://schemas.microsoft.com/office/drawing/2014/main" id="{3161C928-3489-E544-9287-C3DC29532591}"/>
              </a:ext>
            </a:extLst>
          </p:cNvPr>
          <p:cNvSpPr/>
          <p:nvPr/>
        </p:nvSpPr>
        <p:spPr>
          <a:xfrm>
            <a:off x="3811240" y="3519766"/>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6" name="Rectangle 55">
            <a:extLst>
              <a:ext uri="{FF2B5EF4-FFF2-40B4-BE49-F238E27FC236}">
                <a16:creationId xmlns:a16="http://schemas.microsoft.com/office/drawing/2014/main" id="{E6A7615F-D590-8543-B236-5511AD774246}"/>
              </a:ext>
            </a:extLst>
          </p:cNvPr>
          <p:cNvSpPr/>
          <p:nvPr/>
        </p:nvSpPr>
        <p:spPr>
          <a:xfrm>
            <a:off x="3811240" y="3954254"/>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7" name="Rectangle 56">
            <a:extLst>
              <a:ext uri="{FF2B5EF4-FFF2-40B4-BE49-F238E27FC236}">
                <a16:creationId xmlns:a16="http://schemas.microsoft.com/office/drawing/2014/main" id="{008150B8-FDBE-464F-99D9-E02E63121CA2}"/>
              </a:ext>
            </a:extLst>
          </p:cNvPr>
          <p:cNvSpPr/>
          <p:nvPr/>
        </p:nvSpPr>
        <p:spPr>
          <a:xfrm>
            <a:off x="3811240" y="4388742"/>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8" name="Rectangle 57">
            <a:extLst>
              <a:ext uri="{FF2B5EF4-FFF2-40B4-BE49-F238E27FC236}">
                <a16:creationId xmlns:a16="http://schemas.microsoft.com/office/drawing/2014/main" id="{2A3F88DD-613E-6143-8E51-C82B57011FAA}"/>
              </a:ext>
            </a:extLst>
          </p:cNvPr>
          <p:cNvSpPr/>
          <p:nvPr/>
        </p:nvSpPr>
        <p:spPr>
          <a:xfrm>
            <a:off x="3811240" y="4823230"/>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9" name="Rectangle 58">
            <a:extLst>
              <a:ext uri="{FF2B5EF4-FFF2-40B4-BE49-F238E27FC236}">
                <a16:creationId xmlns:a16="http://schemas.microsoft.com/office/drawing/2014/main" id="{75D030C5-45FE-254C-ABA9-2058F14FCD53}"/>
              </a:ext>
            </a:extLst>
          </p:cNvPr>
          <p:cNvSpPr/>
          <p:nvPr/>
        </p:nvSpPr>
        <p:spPr>
          <a:xfrm>
            <a:off x="3811240" y="5257720"/>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0" name="Rectangle 59">
            <a:extLst>
              <a:ext uri="{FF2B5EF4-FFF2-40B4-BE49-F238E27FC236}">
                <a16:creationId xmlns:a16="http://schemas.microsoft.com/office/drawing/2014/main" id="{3FA294BC-E9E3-F948-B1B2-189DC669135F}"/>
              </a:ext>
            </a:extLst>
          </p:cNvPr>
          <p:cNvSpPr/>
          <p:nvPr/>
        </p:nvSpPr>
        <p:spPr>
          <a:xfrm>
            <a:off x="3921435" y="1824806"/>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Applications</a:t>
            </a:r>
          </a:p>
        </p:txBody>
      </p:sp>
      <p:sp>
        <p:nvSpPr>
          <p:cNvPr id="61" name="Rectangle 60">
            <a:extLst>
              <a:ext uri="{FF2B5EF4-FFF2-40B4-BE49-F238E27FC236}">
                <a16:creationId xmlns:a16="http://schemas.microsoft.com/office/drawing/2014/main" id="{07998619-855A-AE49-8C26-E6AE1CF2FB9A}"/>
              </a:ext>
            </a:extLst>
          </p:cNvPr>
          <p:cNvSpPr/>
          <p:nvPr/>
        </p:nvSpPr>
        <p:spPr>
          <a:xfrm>
            <a:off x="3921435" y="2272067"/>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Data</a:t>
            </a:r>
          </a:p>
        </p:txBody>
      </p:sp>
      <p:sp>
        <p:nvSpPr>
          <p:cNvPr id="62" name="Rectangle 61">
            <a:extLst>
              <a:ext uri="{FF2B5EF4-FFF2-40B4-BE49-F238E27FC236}">
                <a16:creationId xmlns:a16="http://schemas.microsoft.com/office/drawing/2014/main" id="{B280440B-B7FB-0C4C-A47D-1E697C895EA4}"/>
              </a:ext>
            </a:extLst>
          </p:cNvPr>
          <p:cNvSpPr/>
          <p:nvPr/>
        </p:nvSpPr>
        <p:spPr>
          <a:xfrm>
            <a:off x="3921435" y="2679572"/>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Runtime</a:t>
            </a:r>
          </a:p>
        </p:txBody>
      </p:sp>
      <p:sp>
        <p:nvSpPr>
          <p:cNvPr id="63" name="Rectangle 62">
            <a:extLst>
              <a:ext uri="{FF2B5EF4-FFF2-40B4-BE49-F238E27FC236}">
                <a16:creationId xmlns:a16="http://schemas.microsoft.com/office/drawing/2014/main" id="{F5710B79-B61C-A74B-A6D2-715DC16107CD}"/>
              </a:ext>
            </a:extLst>
          </p:cNvPr>
          <p:cNvSpPr/>
          <p:nvPr/>
        </p:nvSpPr>
        <p:spPr>
          <a:xfrm>
            <a:off x="3921435" y="3136772"/>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Middleware</a:t>
            </a:r>
          </a:p>
        </p:txBody>
      </p:sp>
      <p:sp>
        <p:nvSpPr>
          <p:cNvPr id="64" name="Rectangle 63">
            <a:extLst>
              <a:ext uri="{FF2B5EF4-FFF2-40B4-BE49-F238E27FC236}">
                <a16:creationId xmlns:a16="http://schemas.microsoft.com/office/drawing/2014/main" id="{E635DC72-8D06-2646-A9C2-99B705D3C0D4}"/>
              </a:ext>
            </a:extLst>
          </p:cNvPr>
          <p:cNvSpPr/>
          <p:nvPr/>
        </p:nvSpPr>
        <p:spPr>
          <a:xfrm>
            <a:off x="3921435" y="3584033"/>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O/S</a:t>
            </a:r>
          </a:p>
        </p:txBody>
      </p:sp>
      <p:sp>
        <p:nvSpPr>
          <p:cNvPr id="65" name="Rectangle 64">
            <a:extLst>
              <a:ext uri="{FF2B5EF4-FFF2-40B4-BE49-F238E27FC236}">
                <a16:creationId xmlns:a16="http://schemas.microsoft.com/office/drawing/2014/main" id="{FA7CFD49-7602-6F44-9E08-27C5A1D126FE}"/>
              </a:ext>
            </a:extLst>
          </p:cNvPr>
          <p:cNvSpPr/>
          <p:nvPr/>
        </p:nvSpPr>
        <p:spPr>
          <a:xfrm>
            <a:off x="3921435" y="4021355"/>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Virtualization</a:t>
            </a:r>
          </a:p>
        </p:txBody>
      </p:sp>
      <p:sp>
        <p:nvSpPr>
          <p:cNvPr id="66" name="Rectangle 65">
            <a:extLst>
              <a:ext uri="{FF2B5EF4-FFF2-40B4-BE49-F238E27FC236}">
                <a16:creationId xmlns:a16="http://schemas.microsoft.com/office/drawing/2014/main" id="{B7D0FD98-F4F2-234D-8618-A06054C57209}"/>
              </a:ext>
            </a:extLst>
          </p:cNvPr>
          <p:cNvSpPr/>
          <p:nvPr/>
        </p:nvSpPr>
        <p:spPr>
          <a:xfrm>
            <a:off x="3921435" y="4448738"/>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Servers</a:t>
            </a:r>
          </a:p>
        </p:txBody>
      </p:sp>
      <p:sp>
        <p:nvSpPr>
          <p:cNvPr id="67" name="Rectangle 66">
            <a:extLst>
              <a:ext uri="{FF2B5EF4-FFF2-40B4-BE49-F238E27FC236}">
                <a16:creationId xmlns:a16="http://schemas.microsoft.com/office/drawing/2014/main" id="{3A2C9C6F-CC2F-6A4C-830C-EB29DB5A3441}"/>
              </a:ext>
            </a:extLst>
          </p:cNvPr>
          <p:cNvSpPr/>
          <p:nvPr/>
        </p:nvSpPr>
        <p:spPr>
          <a:xfrm>
            <a:off x="3921435" y="4876121"/>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Storage</a:t>
            </a:r>
          </a:p>
        </p:txBody>
      </p:sp>
      <p:sp>
        <p:nvSpPr>
          <p:cNvPr id="68" name="Rectangle 67">
            <a:extLst>
              <a:ext uri="{FF2B5EF4-FFF2-40B4-BE49-F238E27FC236}">
                <a16:creationId xmlns:a16="http://schemas.microsoft.com/office/drawing/2014/main" id="{9DB60EB7-9B2F-924D-B3F1-62A14C279A30}"/>
              </a:ext>
            </a:extLst>
          </p:cNvPr>
          <p:cNvSpPr/>
          <p:nvPr/>
        </p:nvSpPr>
        <p:spPr>
          <a:xfrm>
            <a:off x="3921435" y="5313443"/>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Networking</a:t>
            </a:r>
          </a:p>
        </p:txBody>
      </p:sp>
      <p:sp>
        <p:nvSpPr>
          <p:cNvPr id="69" name="Rectangle 68">
            <a:extLst>
              <a:ext uri="{FF2B5EF4-FFF2-40B4-BE49-F238E27FC236}">
                <a16:creationId xmlns:a16="http://schemas.microsoft.com/office/drawing/2014/main" id="{70BA7D64-0BAB-EC4A-ADCF-C3E5A254303E}"/>
              </a:ext>
            </a:extLst>
          </p:cNvPr>
          <p:cNvSpPr/>
          <p:nvPr/>
        </p:nvSpPr>
        <p:spPr>
          <a:xfrm>
            <a:off x="6444531" y="1781814"/>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0" name="Rectangle 69">
            <a:extLst>
              <a:ext uri="{FF2B5EF4-FFF2-40B4-BE49-F238E27FC236}">
                <a16:creationId xmlns:a16="http://schemas.microsoft.com/office/drawing/2014/main" id="{43C2576E-56A5-1741-AF94-C37B6CD33E55}"/>
              </a:ext>
            </a:extLst>
          </p:cNvPr>
          <p:cNvSpPr/>
          <p:nvPr/>
        </p:nvSpPr>
        <p:spPr>
          <a:xfrm>
            <a:off x="6444531" y="2216302"/>
            <a:ext cx="1925255" cy="377067"/>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1" name="Rectangle 70">
            <a:extLst>
              <a:ext uri="{FF2B5EF4-FFF2-40B4-BE49-F238E27FC236}">
                <a16:creationId xmlns:a16="http://schemas.microsoft.com/office/drawing/2014/main" id="{74066C01-8314-8A4D-8F8F-6D5BE7A70B7E}"/>
              </a:ext>
            </a:extLst>
          </p:cNvPr>
          <p:cNvSpPr/>
          <p:nvPr/>
        </p:nvSpPr>
        <p:spPr>
          <a:xfrm>
            <a:off x="6444531" y="2650790"/>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2" name="Rectangle 71">
            <a:extLst>
              <a:ext uri="{FF2B5EF4-FFF2-40B4-BE49-F238E27FC236}">
                <a16:creationId xmlns:a16="http://schemas.microsoft.com/office/drawing/2014/main" id="{6CF59EA0-ECF4-6F4C-9D63-D159D52460AA}"/>
              </a:ext>
            </a:extLst>
          </p:cNvPr>
          <p:cNvSpPr/>
          <p:nvPr/>
        </p:nvSpPr>
        <p:spPr>
          <a:xfrm>
            <a:off x="6444531" y="3085278"/>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3" name="Rectangle 72">
            <a:extLst>
              <a:ext uri="{FF2B5EF4-FFF2-40B4-BE49-F238E27FC236}">
                <a16:creationId xmlns:a16="http://schemas.microsoft.com/office/drawing/2014/main" id="{D33B6EE5-B8FA-FF4A-8A99-A11647729288}"/>
              </a:ext>
            </a:extLst>
          </p:cNvPr>
          <p:cNvSpPr/>
          <p:nvPr/>
        </p:nvSpPr>
        <p:spPr>
          <a:xfrm>
            <a:off x="6444531" y="3519766"/>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4" name="Rectangle 73">
            <a:extLst>
              <a:ext uri="{FF2B5EF4-FFF2-40B4-BE49-F238E27FC236}">
                <a16:creationId xmlns:a16="http://schemas.microsoft.com/office/drawing/2014/main" id="{2385DBC3-1E7D-1C44-8078-4DA0ED9ABAFA}"/>
              </a:ext>
            </a:extLst>
          </p:cNvPr>
          <p:cNvSpPr/>
          <p:nvPr/>
        </p:nvSpPr>
        <p:spPr>
          <a:xfrm>
            <a:off x="6444531" y="3954254"/>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5" name="Rectangle 74">
            <a:extLst>
              <a:ext uri="{FF2B5EF4-FFF2-40B4-BE49-F238E27FC236}">
                <a16:creationId xmlns:a16="http://schemas.microsoft.com/office/drawing/2014/main" id="{532DAD26-31D7-A54E-9E26-4867D4F0BCB4}"/>
              </a:ext>
            </a:extLst>
          </p:cNvPr>
          <p:cNvSpPr/>
          <p:nvPr/>
        </p:nvSpPr>
        <p:spPr>
          <a:xfrm>
            <a:off x="6444531" y="4388742"/>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6" name="Rectangle 75">
            <a:extLst>
              <a:ext uri="{FF2B5EF4-FFF2-40B4-BE49-F238E27FC236}">
                <a16:creationId xmlns:a16="http://schemas.microsoft.com/office/drawing/2014/main" id="{509454B8-D35A-9149-9F36-57D337622ACF}"/>
              </a:ext>
            </a:extLst>
          </p:cNvPr>
          <p:cNvSpPr/>
          <p:nvPr/>
        </p:nvSpPr>
        <p:spPr>
          <a:xfrm>
            <a:off x="6444531" y="4823230"/>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7" name="Rectangle 76">
            <a:extLst>
              <a:ext uri="{FF2B5EF4-FFF2-40B4-BE49-F238E27FC236}">
                <a16:creationId xmlns:a16="http://schemas.microsoft.com/office/drawing/2014/main" id="{C2AED672-1588-D640-9CD3-B67D7B736A75}"/>
              </a:ext>
            </a:extLst>
          </p:cNvPr>
          <p:cNvSpPr/>
          <p:nvPr/>
        </p:nvSpPr>
        <p:spPr>
          <a:xfrm>
            <a:off x="6444531" y="5257720"/>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8" name="Rectangle 77">
            <a:extLst>
              <a:ext uri="{FF2B5EF4-FFF2-40B4-BE49-F238E27FC236}">
                <a16:creationId xmlns:a16="http://schemas.microsoft.com/office/drawing/2014/main" id="{84DCC007-101B-614F-852A-441BB3F9BD7A}"/>
              </a:ext>
            </a:extLst>
          </p:cNvPr>
          <p:cNvSpPr/>
          <p:nvPr/>
        </p:nvSpPr>
        <p:spPr>
          <a:xfrm>
            <a:off x="6554726" y="1824806"/>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Applications</a:t>
            </a:r>
          </a:p>
        </p:txBody>
      </p:sp>
      <p:sp>
        <p:nvSpPr>
          <p:cNvPr id="79" name="Rectangle 78">
            <a:extLst>
              <a:ext uri="{FF2B5EF4-FFF2-40B4-BE49-F238E27FC236}">
                <a16:creationId xmlns:a16="http://schemas.microsoft.com/office/drawing/2014/main" id="{AED112D7-9BF9-DC43-98EB-814B4F071DAA}"/>
              </a:ext>
            </a:extLst>
          </p:cNvPr>
          <p:cNvSpPr/>
          <p:nvPr/>
        </p:nvSpPr>
        <p:spPr>
          <a:xfrm>
            <a:off x="6554726" y="2272067"/>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Data</a:t>
            </a:r>
          </a:p>
        </p:txBody>
      </p:sp>
      <p:sp>
        <p:nvSpPr>
          <p:cNvPr id="80" name="Rectangle 79">
            <a:extLst>
              <a:ext uri="{FF2B5EF4-FFF2-40B4-BE49-F238E27FC236}">
                <a16:creationId xmlns:a16="http://schemas.microsoft.com/office/drawing/2014/main" id="{0F6705A2-F52C-7E46-A1BB-B44555ED499C}"/>
              </a:ext>
            </a:extLst>
          </p:cNvPr>
          <p:cNvSpPr/>
          <p:nvPr/>
        </p:nvSpPr>
        <p:spPr>
          <a:xfrm>
            <a:off x="6554726" y="2679572"/>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Runtime</a:t>
            </a:r>
          </a:p>
        </p:txBody>
      </p:sp>
      <p:sp>
        <p:nvSpPr>
          <p:cNvPr id="81" name="Rectangle 80">
            <a:extLst>
              <a:ext uri="{FF2B5EF4-FFF2-40B4-BE49-F238E27FC236}">
                <a16:creationId xmlns:a16="http://schemas.microsoft.com/office/drawing/2014/main" id="{5C13D6B6-3DA4-C84B-97E6-39DE20611670}"/>
              </a:ext>
            </a:extLst>
          </p:cNvPr>
          <p:cNvSpPr/>
          <p:nvPr/>
        </p:nvSpPr>
        <p:spPr>
          <a:xfrm>
            <a:off x="6554726" y="3136772"/>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Middleware</a:t>
            </a:r>
          </a:p>
        </p:txBody>
      </p:sp>
      <p:sp>
        <p:nvSpPr>
          <p:cNvPr id="82" name="Rectangle 81">
            <a:extLst>
              <a:ext uri="{FF2B5EF4-FFF2-40B4-BE49-F238E27FC236}">
                <a16:creationId xmlns:a16="http://schemas.microsoft.com/office/drawing/2014/main" id="{32ACF35F-D993-0F46-8AF4-A145A6E43252}"/>
              </a:ext>
            </a:extLst>
          </p:cNvPr>
          <p:cNvSpPr/>
          <p:nvPr/>
        </p:nvSpPr>
        <p:spPr>
          <a:xfrm>
            <a:off x="6554726" y="3584033"/>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O/S</a:t>
            </a:r>
          </a:p>
        </p:txBody>
      </p:sp>
      <p:sp>
        <p:nvSpPr>
          <p:cNvPr id="83" name="Rectangle 82">
            <a:extLst>
              <a:ext uri="{FF2B5EF4-FFF2-40B4-BE49-F238E27FC236}">
                <a16:creationId xmlns:a16="http://schemas.microsoft.com/office/drawing/2014/main" id="{B8EF9040-4B0B-C64D-B07E-B6E4272DE92A}"/>
              </a:ext>
            </a:extLst>
          </p:cNvPr>
          <p:cNvSpPr/>
          <p:nvPr/>
        </p:nvSpPr>
        <p:spPr>
          <a:xfrm>
            <a:off x="6554726" y="4021355"/>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Virtualization</a:t>
            </a:r>
          </a:p>
        </p:txBody>
      </p:sp>
      <p:sp>
        <p:nvSpPr>
          <p:cNvPr id="84" name="Rectangle 83">
            <a:extLst>
              <a:ext uri="{FF2B5EF4-FFF2-40B4-BE49-F238E27FC236}">
                <a16:creationId xmlns:a16="http://schemas.microsoft.com/office/drawing/2014/main" id="{98123A26-BA2B-584C-BE3D-C8A19C54E863}"/>
              </a:ext>
            </a:extLst>
          </p:cNvPr>
          <p:cNvSpPr/>
          <p:nvPr/>
        </p:nvSpPr>
        <p:spPr>
          <a:xfrm>
            <a:off x="6554726" y="4448738"/>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Servers</a:t>
            </a:r>
          </a:p>
        </p:txBody>
      </p:sp>
      <p:sp>
        <p:nvSpPr>
          <p:cNvPr id="85" name="Rectangle 84">
            <a:extLst>
              <a:ext uri="{FF2B5EF4-FFF2-40B4-BE49-F238E27FC236}">
                <a16:creationId xmlns:a16="http://schemas.microsoft.com/office/drawing/2014/main" id="{B2D6B90D-1056-E445-B535-44DB38654604}"/>
              </a:ext>
            </a:extLst>
          </p:cNvPr>
          <p:cNvSpPr/>
          <p:nvPr/>
        </p:nvSpPr>
        <p:spPr>
          <a:xfrm>
            <a:off x="6554726" y="4876121"/>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Storage</a:t>
            </a:r>
          </a:p>
        </p:txBody>
      </p:sp>
      <p:sp>
        <p:nvSpPr>
          <p:cNvPr id="86" name="Rectangle 85">
            <a:extLst>
              <a:ext uri="{FF2B5EF4-FFF2-40B4-BE49-F238E27FC236}">
                <a16:creationId xmlns:a16="http://schemas.microsoft.com/office/drawing/2014/main" id="{E541CEBE-2D86-984A-A509-ED0777861359}"/>
              </a:ext>
            </a:extLst>
          </p:cNvPr>
          <p:cNvSpPr/>
          <p:nvPr/>
        </p:nvSpPr>
        <p:spPr>
          <a:xfrm>
            <a:off x="6554726" y="5313443"/>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Networking</a:t>
            </a:r>
          </a:p>
        </p:txBody>
      </p:sp>
      <p:sp>
        <p:nvSpPr>
          <p:cNvPr id="87" name="Rectangle 86">
            <a:extLst>
              <a:ext uri="{FF2B5EF4-FFF2-40B4-BE49-F238E27FC236}">
                <a16:creationId xmlns:a16="http://schemas.microsoft.com/office/drawing/2014/main" id="{DAD0DF6C-777A-D048-8CF4-3405F160FE5B}"/>
              </a:ext>
            </a:extLst>
          </p:cNvPr>
          <p:cNvSpPr/>
          <p:nvPr/>
        </p:nvSpPr>
        <p:spPr>
          <a:xfrm>
            <a:off x="9077823" y="1781814"/>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8" name="Rectangle 87">
            <a:extLst>
              <a:ext uri="{FF2B5EF4-FFF2-40B4-BE49-F238E27FC236}">
                <a16:creationId xmlns:a16="http://schemas.microsoft.com/office/drawing/2014/main" id="{29BDF6F6-C253-564E-8661-E859461E4B2D}"/>
              </a:ext>
            </a:extLst>
          </p:cNvPr>
          <p:cNvSpPr/>
          <p:nvPr/>
        </p:nvSpPr>
        <p:spPr>
          <a:xfrm>
            <a:off x="9077823" y="2216302"/>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9" name="Rectangle 88">
            <a:extLst>
              <a:ext uri="{FF2B5EF4-FFF2-40B4-BE49-F238E27FC236}">
                <a16:creationId xmlns:a16="http://schemas.microsoft.com/office/drawing/2014/main" id="{DE225AB5-209D-3141-B5DB-D3E66367E76F}"/>
              </a:ext>
            </a:extLst>
          </p:cNvPr>
          <p:cNvSpPr/>
          <p:nvPr/>
        </p:nvSpPr>
        <p:spPr>
          <a:xfrm>
            <a:off x="9077823" y="2650790"/>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0" name="Rectangle 89">
            <a:extLst>
              <a:ext uri="{FF2B5EF4-FFF2-40B4-BE49-F238E27FC236}">
                <a16:creationId xmlns:a16="http://schemas.microsoft.com/office/drawing/2014/main" id="{266E4824-2E1C-9742-822C-20049BD987B9}"/>
              </a:ext>
            </a:extLst>
          </p:cNvPr>
          <p:cNvSpPr/>
          <p:nvPr/>
        </p:nvSpPr>
        <p:spPr>
          <a:xfrm>
            <a:off x="9077823" y="3085278"/>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1" name="Rectangle 90">
            <a:extLst>
              <a:ext uri="{FF2B5EF4-FFF2-40B4-BE49-F238E27FC236}">
                <a16:creationId xmlns:a16="http://schemas.microsoft.com/office/drawing/2014/main" id="{EE7D9CF5-A946-4F44-A01A-9AF219FB73E9}"/>
              </a:ext>
            </a:extLst>
          </p:cNvPr>
          <p:cNvSpPr/>
          <p:nvPr/>
        </p:nvSpPr>
        <p:spPr>
          <a:xfrm>
            <a:off x="9077823" y="3519766"/>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2" name="Rectangle 91">
            <a:extLst>
              <a:ext uri="{FF2B5EF4-FFF2-40B4-BE49-F238E27FC236}">
                <a16:creationId xmlns:a16="http://schemas.microsoft.com/office/drawing/2014/main" id="{06C96242-C963-1F49-8F41-EF6776C1DDDD}"/>
              </a:ext>
            </a:extLst>
          </p:cNvPr>
          <p:cNvSpPr/>
          <p:nvPr/>
        </p:nvSpPr>
        <p:spPr>
          <a:xfrm>
            <a:off x="9077823" y="3954254"/>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3" name="Rectangle 92">
            <a:extLst>
              <a:ext uri="{FF2B5EF4-FFF2-40B4-BE49-F238E27FC236}">
                <a16:creationId xmlns:a16="http://schemas.microsoft.com/office/drawing/2014/main" id="{7B333B3C-41BB-8642-A84B-12B9E7E31FB9}"/>
              </a:ext>
            </a:extLst>
          </p:cNvPr>
          <p:cNvSpPr/>
          <p:nvPr/>
        </p:nvSpPr>
        <p:spPr>
          <a:xfrm>
            <a:off x="9077823" y="4388742"/>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4" name="Rectangle 93">
            <a:extLst>
              <a:ext uri="{FF2B5EF4-FFF2-40B4-BE49-F238E27FC236}">
                <a16:creationId xmlns:a16="http://schemas.microsoft.com/office/drawing/2014/main" id="{33B1B45F-B627-FA48-A13C-6C7AB3A22C55}"/>
              </a:ext>
            </a:extLst>
          </p:cNvPr>
          <p:cNvSpPr/>
          <p:nvPr/>
        </p:nvSpPr>
        <p:spPr>
          <a:xfrm>
            <a:off x="9077823" y="4823230"/>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5" name="Rectangle 94">
            <a:extLst>
              <a:ext uri="{FF2B5EF4-FFF2-40B4-BE49-F238E27FC236}">
                <a16:creationId xmlns:a16="http://schemas.microsoft.com/office/drawing/2014/main" id="{9C20B1E1-0951-C749-AFAC-734296310976}"/>
              </a:ext>
            </a:extLst>
          </p:cNvPr>
          <p:cNvSpPr/>
          <p:nvPr/>
        </p:nvSpPr>
        <p:spPr>
          <a:xfrm>
            <a:off x="9077823" y="5257720"/>
            <a:ext cx="1925255" cy="377067"/>
          </a:xfrm>
          <a:prstGeom prst="rect">
            <a:avLst/>
          </a:prstGeom>
          <a:solidFill>
            <a:schemeClr val="accent5">
              <a:lumMod val="75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6" name="Rectangle 95">
            <a:extLst>
              <a:ext uri="{FF2B5EF4-FFF2-40B4-BE49-F238E27FC236}">
                <a16:creationId xmlns:a16="http://schemas.microsoft.com/office/drawing/2014/main" id="{08678896-3733-6744-81F4-D68A46FEEEB4}"/>
              </a:ext>
            </a:extLst>
          </p:cNvPr>
          <p:cNvSpPr/>
          <p:nvPr/>
        </p:nvSpPr>
        <p:spPr>
          <a:xfrm>
            <a:off x="9188018" y="1824806"/>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Applications</a:t>
            </a:r>
          </a:p>
        </p:txBody>
      </p:sp>
      <p:sp>
        <p:nvSpPr>
          <p:cNvPr id="97" name="Rectangle 96">
            <a:extLst>
              <a:ext uri="{FF2B5EF4-FFF2-40B4-BE49-F238E27FC236}">
                <a16:creationId xmlns:a16="http://schemas.microsoft.com/office/drawing/2014/main" id="{F33C11A3-8325-7549-828F-E945706BAA71}"/>
              </a:ext>
            </a:extLst>
          </p:cNvPr>
          <p:cNvSpPr/>
          <p:nvPr/>
        </p:nvSpPr>
        <p:spPr>
          <a:xfrm>
            <a:off x="9188018" y="2272067"/>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Data</a:t>
            </a:r>
          </a:p>
        </p:txBody>
      </p:sp>
      <p:sp>
        <p:nvSpPr>
          <p:cNvPr id="98" name="Rectangle 97">
            <a:extLst>
              <a:ext uri="{FF2B5EF4-FFF2-40B4-BE49-F238E27FC236}">
                <a16:creationId xmlns:a16="http://schemas.microsoft.com/office/drawing/2014/main" id="{C82E5EEF-A8A1-D84A-89F0-478CE89F7DD8}"/>
              </a:ext>
            </a:extLst>
          </p:cNvPr>
          <p:cNvSpPr/>
          <p:nvPr/>
        </p:nvSpPr>
        <p:spPr>
          <a:xfrm>
            <a:off x="9188018" y="2679572"/>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Runtime</a:t>
            </a:r>
          </a:p>
        </p:txBody>
      </p:sp>
      <p:sp>
        <p:nvSpPr>
          <p:cNvPr id="99" name="Rectangle 98">
            <a:extLst>
              <a:ext uri="{FF2B5EF4-FFF2-40B4-BE49-F238E27FC236}">
                <a16:creationId xmlns:a16="http://schemas.microsoft.com/office/drawing/2014/main" id="{8C41754A-90B1-024B-9CCE-E04B766A279D}"/>
              </a:ext>
            </a:extLst>
          </p:cNvPr>
          <p:cNvSpPr/>
          <p:nvPr/>
        </p:nvSpPr>
        <p:spPr>
          <a:xfrm>
            <a:off x="9188018" y="3136772"/>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Middleware</a:t>
            </a:r>
          </a:p>
        </p:txBody>
      </p:sp>
      <p:sp>
        <p:nvSpPr>
          <p:cNvPr id="100" name="Rectangle 99">
            <a:extLst>
              <a:ext uri="{FF2B5EF4-FFF2-40B4-BE49-F238E27FC236}">
                <a16:creationId xmlns:a16="http://schemas.microsoft.com/office/drawing/2014/main" id="{DFB5BBB0-96C9-7C4E-A683-DAC3B91522D3}"/>
              </a:ext>
            </a:extLst>
          </p:cNvPr>
          <p:cNvSpPr/>
          <p:nvPr/>
        </p:nvSpPr>
        <p:spPr>
          <a:xfrm>
            <a:off x="9188018" y="3584033"/>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O/S</a:t>
            </a:r>
          </a:p>
        </p:txBody>
      </p:sp>
      <p:sp>
        <p:nvSpPr>
          <p:cNvPr id="101" name="Rectangle 100">
            <a:extLst>
              <a:ext uri="{FF2B5EF4-FFF2-40B4-BE49-F238E27FC236}">
                <a16:creationId xmlns:a16="http://schemas.microsoft.com/office/drawing/2014/main" id="{62440904-85F6-2147-819C-D02B1FA7A2C6}"/>
              </a:ext>
            </a:extLst>
          </p:cNvPr>
          <p:cNvSpPr/>
          <p:nvPr/>
        </p:nvSpPr>
        <p:spPr>
          <a:xfrm>
            <a:off x="9188018" y="4021355"/>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Virtualization</a:t>
            </a:r>
          </a:p>
        </p:txBody>
      </p:sp>
      <p:sp>
        <p:nvSpPr>
          <p:cNvPr id="102" name="Rectangle 101">
            <a:extLst>
              <a:ext uri="{FF2B5EF4-FFF2-40B4-BE49-F238E27FC236}">
                <a16:creationId xmlns:a16="http://schemas.microsoft.com/office/drawing/2014/main" id="{125034AF-B7EF-A04D-BC46-99BFE8412A8B}"/>
              </a:ext>
            </a:extLst>
          </p:cNvPr>
          <p:cNvSpPr/>
          <p:nvPr/>
        </p:nvSpPr>
        <p:spPr>
          <a:xfrm>
            <a:off x="9188018" y="4448738"/>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Servers</a:t>
            </a:r>
          </a:p>
        </p:txBody>
      </p:sp>
      <p:sp>
        <p:nvSpPr>
          <p:cNvPr id="103" name="Rectangle 102">
            <a:extLst>
              <a:ext uri="{FF2B5EF4-FFF2-40B4-BE49-F238E27FC236}">
                <a16:creationId xmlns:a16="http://schemas.microsoft.com/office/drawing/2014/main" id="{7D046421-E339-4B45-966F-C76A1A7DC34F}"/>
              </a:ext>
            </a:extLst>
          </p:cNvPr>
          <p:cNvSpPr/>
          <p:nvPr/>
        </p:nvSpPr>
        <p:spPr>
          <a:xfrm>
            <a:off x="9188018" y="4876121"/>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Storage</a:t>
            </a:r>
          </a:p>
        </p:txBody>
      </p:sp>
      <p:sp>
        <p:nvSpPr>
          <p:cNvPr id="104" name="Rectangle 103">
            <a:extLst>
              <a:ext uri="{FF2B5EF4-FFF2-40B4-BE49-F238E27FC236}">
                <a16:creationId xmlns:a16="http://schemas.microsoft.com/office/drawing/2014/main" id="{EE89CC4F-6D28-544B-B429-3A32BE66AB99}"/>
              </a:ext>
            </a:extLst>
          </p:cNvPr>
          <p:cNvSpPr/>
          <p:nvPr/>
        </p:nvSpPr>
        <p:spPr>
          <a:xfrm>
            <a:off x="9188018" y="5313443"/>
            <a:ext cx="1704864" cy="276999"/>
          </a:xfrm>
          <a:prstGeom prst="rect">
            <a:avLst/>
          </a:prstGeom>
        </p:spPr>
        <p:txBody>
          <a:bodyPr wrap="square">
            <a:spAutoFit/>
          </a:bodyPr>
          <a:lstStyle/>
          <a:p>
            <a:pPr algn="ctr"/>
            <a:r>
              <a:rPr lang="en-US" altLang="en-US" sz="1200" b="1" dirty="0">
                <a:solidFill>
                  <a:schemeClr val="bg1"/>
                </a:solidFill>
                <a:latin typeface="Helvetica" pitchFamily="2" charset="0"/>
              </a:rPr>
              <a:t>Networking</a:t>
            </a:r>
          </a:p>
        </p:txBody>
      </p:sp>
      <p:sp>
        <p:nvSpPr>
          <p:cNvPr id="105" name="Text Box 33">
            <a:extLst>
              <a:ext uri="{FF2B5EF4-FFF2-40B4-BE49-F238E27FC236}">
                <a16:creationId xmlns:a16="http://schemas.microsoft.com/office/drawing/2014/main" id="{7186B5A1-EB01-BA4D-A57C-522CC4292596}"/>
              </a:ext>
            </a:extLst>
          </p:cNvPr>
          <p:cNvSpPr txBox="1">
            <a:spLocks noChangeArrowheads="1"/>
          </p:cNvSpPr>
          <p:nvPr/>
        </p:nvSpPr>
        <p:spPr bwMode="auto">
          <a:xfrm>
            <a:off x="2574811" y="5887315"/>
            <a:ext cx="1340533" cy="23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46" tIns="54873" rIns="109746" bIns="54873">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dirty="0">
                <a:solidFill>
                  <a:schemeClr val="bg1">
                    <a:lumMod val="75000"/>
                    <a:lumOff val="25000"/>
                  </a:schemeClr>
                </a:solidFill>
                <a:latin typeface="Helvetica" pitchFamily="2" charset="0"/>
              </a:rPr>
              <a:t>C4R Manages services</a:t>
            </a:r>
          </a:p>
        </p:txBody>
      </p:sp>
      <p:sp>
        <p:nvSpPr>
          <p:cNvPr id="106" name="Text Box 34">
            <a:extLst>
              <a:ext uri="{FF2B5EF4-FFF2-40B4-BE49-F238E27FC236}">
                <a16:creationId xmlns:a16="http://schemas.microsoft.com/office/drawing/2014/main" id="{6E8627A0-9FF5-3B48-A773-B6DA006FBACE}"/>
              </a:ext>
            </a:extLst>
          </p:cNvPr>
          <p:cNvSpPr txBox="1">
            <a:spLocks noChangeArrowheads="1"/>
          </p:cNvSpPr>
          <p:nvPr/>
        </p:nvSpPr>
        <p:spPr bwMode="auto">
          <a:xfrm>
            <a:off x="1291976" y="5887315"/>
            <a:ext cx="976650" cy="23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46" tIns="54873" rIns="109746" bIns="54873">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chemeClr val="bg1">
                    <a:lumMod val="75000"/>
                    <a:lumOff val="25000"/>
                  </a:schemeClr>
                </a:solidFill>
                <a:latin typeface="Helvetica" pitchFamily="2" charset="0"/>
              </a:rPr>
              <a:t>Client Manages</a:t>
            </a:r>
          </a:p>
        </p:txBody>
      </p:sp>
      <p:sp>
        <p:nvSpPr>
          <p:cNvPr id="107" name="Rectangle 106">
            <a:extLst>
              <a:ext uri="{FF2B5EF4-FFF2-40B4-BE49-F238E27FC236}">
                <a16:creationId xmlns:a16="http://schemas.microsoft.com/office/drawing/2014/main" id="{5FE0757A-7428-5642-BA9E-45B73FA48D77}"/>
              </a:ext>
            </a:extLst>
          </p:cNvPr>
          <p:cNvSpPr/>
          <p:nvPr/>
        </p:nvSpPr>
        <p:spPr>
          <a:xfrm>
            <a:off x="1177949" y="5924223"/>
            <a:ext cx="184373" cy="160112"/>
          </a:xfrm>
          <a:prstGeom prst="rect">
            <a:avLst/>
          </a:prstGeom>
          <a:solidFill>
            <a:schemeClr val="accent1">
              <a:lumMod val="60000"/>
              <a:lumOff val="4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8" name="Rectangle 107">
            <a:extLst>
              <a:ext uri="{FF2B5EF4-FFF2-40B4-BE49-F238E27FC236}">
                <a16:creationId xmlns:a16="http://schemas.microsoft.com/office/drawing/2014/main" id="{6CDF3699-FB26-0C4D-AB30-5F8B149D5928}"/>
              </a:ext>
            </a:extLst>
          </p:cNvPr>
          <p:cNvSpPr/>
          <p:nvPr/>
        </p:nvSpPr>
        <p:spPr>
          <a:xfrm>
            <a:off x="2478429" y="5924223"/>
            <a:ext cx="184373" cy="160112"/>
          </a:xfrm>
          <a:prstGeom prst="rect">
            <a:avLst/>
          </a:prstGeom>
          <a:solidFill>
            <a:schemeClr val="accent1">
              <a:lumMod val="50000"/>
            </a:schemeClr>
          </a:solidFill>
          <a:ln/>
          <a:effectLst>
            <a:innerShdw blurRad="63500" dist="50800" dir="135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9" name="Text Box 36">
            <a:extLst>
              <a:ext uri="{FF2B5EF4-FFF2-40B4-BE49-F238E27FC236}">
                <a16:creationId xmlns:a16="http://schemas.microsoft.com/office/drawing/2014/main" id="{40DA635A-0553-924C-A76C-64D0A0EA75AF}"/>
              </a:ext>
            </a:extLst>
          </p:cNvPr>
          <p:cNvSpPr txBox="1">
            <a:spLocks noChangeArrowheads="1"/>
          </p:cNvSpPr>
          <p:nvPr/>
        </p:nvSpPr>
        <p:spPr bwMode="auto">
          <a:xfrm>
            <a:off x="8470232" y="5903938"/>
            <a:ext cx="2716951" cy="200683"/>
          </a:xfrm>
          <a:prstGeom prst="rect">
            <a:avLst/>
          </a:prstGeom>
          <a:noFill/>
          <a:ln>
            <a:noFill/>
          </a:ln>
          <a:effectLst>
            <a:prstShdw prst="shdw17" dist="17961" dir="2700000">
              <a:srgbClr val="235983"/>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22" tIns="38411" rIns="76822" bIns="38411">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b="1" dirty="0">
                <a:solidFill>
                  <a:schemeClr val="bg1">
                    <a:lumMod val="75000"/>
                    <a:lumOff val="25000"/>
                  </a:schemeClr>
                </a:solidFill>
                <a:latin typeface="Helvetica" pitchFamily="2" charset="0"/>
                <a:ea typeface="MS Gothic" panose="020B0609070205080204" pitchFamily="49" charset="-128"/>
              </a:rPr>
              <a:t>Standardization; OPEX savings; faster time to value</a:t>
            </a:r>
          </a:p>
        </p:txBody>
      </p:sp>
      <p:pic>
        <p:nvPicPr>
          <p:cNvPr id="110" name="AutoShape 35">
            <a:extLst>
              <a:ext uri="{FF2B5EF4-FFF2-40B4-BE49-F238E27FC236}">
                <a16:creationId xmlns:a16="http://schemas.microsoft.com/office/drawing/2014/main" id="{E5E092C7-839B-3E46-A7C9-FEE1015192E5}"/>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85221" y="5887316"/>
            <a:ext cx="385011" cy="23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Rectangle 111">
            <a:extLst>
              <a:ext uri="{FF2B5EF4-FFF2-40B4-BE49-F238E27FC236}">
                <a16:creationId xmlns:a16="http://schemas.microsoft.com/office/drawing/2014/main" id="{B909173D-8231-8F48-806B-599CA4B555B4}"/>
              </a:ext>
            </a:extLst>
          </p:cNvPr>
          <p:cNvSpPr/>
          <p:nvPr/>
        </p:nvSpPr>
        <p:spPr>
          <a:xfrm>
            <a:off x="874644" y="282034"/>
            <a:ext cx="10442714" cy="584775"/>
          </a:xfrm>
          <a:prstGeom prst="rect">
            <a:avLst/>
          </a:prstGeom>
        </p:spPr>
        <p:txBody>
          <a:bodyPr wrap="square">
            <a:spAutoFit/>
          </a:bodyPr>
          <a:lstStyle/>
          <a:p>
            <a:pPr algn="ctr"/>
            <a:r>
              <a:rPr lang="en-US" sz="3200" b="1" dirty="0">
                <a:solidFill>
                  <a:srgbClr val="1D67B4"/>
                </a:solidFill>
                <a:latin typeface="Helvetica" pitchFamily="2" charset="0"/>
                <a:cs typeface="Apple Chancery" panose="03020702040506060504" pitchFamily="66" charset="-79"/>
              </a:rPr>
              <a:t>C4R Managed Services Models</a:t>
            </a:r>
          </a:p>
        </p:txBody>
      </p:sp>
      <p:sp>
        <p:nvSpPr>
          <p:cNvPr id="114" name="Text Box 33">
            <a:extLst>
              <a:ext uri="{FF2B5EF4-FFF2-40B4-BE49-F238E27FC236}">
                <a16:creationId xmlns:a16="http://schemas.microsoft.com/office/drawing/2014/main" id="{03B22C1D-3475-BF49-B91F-A71E7C87799E}"/>
              </a:ext>
            </a:extLst>
          </p:cNvPr>
          <p:cNvSpPr txBox="1">
            <a:spLocks noChangeArrowheads="1"/>
          </p:cNvSpPr>
          <p:nvPr/>
        </p:nvSpPr>
        <p:spPr bwMode="auto">
          <a:xfrm>
            <a:off x="2591745" y="5870384"/>
            <a:ext cx="1340533" cy="23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46" tIns="54873" rIns="109746" bIns="54873">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dirty="0">
                <a:solidFill>
                  <a:schemeClr val="bg2">
                    <a:lumMod val="50000"/>
                  </a:schemeClr>
                </a:solidFill>
                <a:latin typeface="Helvetica" pitchFamily="2" charset="0"/>
              </a:rPr>
              <a:t>C4R Manages services</a:t>
            </a:r>
          </a:p>
        </p:txBody>
      </p:sp>
      <p:sp>
        <p:nvSpPr>
          <p:cNvPr id="115" name="Text Box 34">
            <a:extLst>
              <a:ext uri="{FF2B5EF4-FFF2-40B4-BE49-F238E27FC236}">
                <a16:creationId xmlns:a16="http://schemas.microsoft.com/office/drawing/2014/main" id="{7F678C26-DC24-DC4D-A6CF-740CA6DF661E}"/>
              </a:ext>
            </a:extLst>
          </p:cNvPr>
          <p:cNvSpPr txBox="1">
            <a:spLocks noChangeArrowheads="1"/>
          </p:cNvSpPr>
          <p:nvPr/>
        </p:nvSpPr>
        <p:spPr bwMode="auto">
          <a:xfrm>
            <a:off x="1308910" y="5870384"/>
            <a:ext cx="976650" cy="23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46" tIns="54873" rIns="109746" bIns="54873">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chemeClr val="bg2">
                    <a:lumMod val="50000"/>
                  </a:schemeClr>
                </a:solidFill>
                <a:latin typeface="Helvetica" pitchFamily="2" charset="0"/>
              </a:rPr>
              <a:t>Client Manages</a:t>
            </a:r>
          </a:p>
        </p:txBody>
      </p:sp>
      <p:sp>
        <p:nvSpPr>
          <p:cNvPr id="116" name="Text Box 36">
            <a:extLst>
              <a:ext uri="{FF2B5EF4-FFF2-40B4-BE49-F238E27FC236}">
                <a16:creationId xmlns:a16="http://schemas.microsoft.com/office/drawing/2014/main" id="{190773C1-0410-8248-9B99-1E261B7E2A8D}"/>
              </a:ext>
            </a:extLst>
          </p:cNvPr>
          <p:cNvSpPr txBox="1">
            <a:spLocks noChangeArrowheads="1"/>
          </p:cNvSpPr>
          <p:nvPr/>
        </p:nvSpPr>
        <p:spPr bwMode="auto">
          <a:xfrm>
            <a:off x="8487166" y="5887007"/>
            <a:ext cx="2716951" cy="200683"/>
          </a:xfrm>
          <a:prstGeom prst="rect">
            <a:avLst/>
          </a:prstGeom>
          <a:noFill/>
          <a:ln>
            <a:noFill/>
          </a:ln>
          <a:effectLst>
            <a:prstShdw prst="shdw17" dist="17961" dir="2700000">
              <a:srgbClr val="235983"/>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22" tIns="38411" rIns="76822" bIns="38411">
            <a:spAutoFit/>
          </a:bodyPr>
          <a:lstStyle>
            <a:lvl1pPr defTabSz="766763" eaLnBrk="0" hangingPunct="0">
              <a:defRPr>
                <a:solidFill>
                  <a:schemeClr val="tx1"/>
                </a:solidFill>
                <a:latin typeface="Arial" panose="020B0604020202020204" pitchFamily="34" charset="0"/>
                <a:ea typeface="MS PGothic" panose="020B0600070205080204" pitchFamily="34" charset="-128"/>
              </a:defRPr>
            </a:lvl1pPr>
            <a:lvl2pPr marL="742950" indent="-285750" defTabSz="766763" eaLnBrk="0" hangingPunct="0">
              <a:defRPr>
                <a:solidFill>
                  <a:schemeClr val="tx1"/>
                </a:solidFill>
                <a:latin typeface="Arial" panose="020B0604020202020204" pitchFamily="34" charset="0"/>
                <a:ea typeface="MS PGothic" panose="020B0600070205080204" pitchFamily="34" charset="-128"/>
              </a:defRPr>
            </a:lvl2pPr>
            <a:lvl3pPr marL="1143000" indent="-228600" defTabSz="766763" eaLnBrk="0" hangingPunct="0">
              <a:defRPr>
                <a:solidFill>
                  <a:schemeClr val="tx1"/>
                </a:solidFill>
                <a:latin typeface="Arial" panose="020B0604020202020204" pitchFamily="34" charset="0"/>
                <a:ea typeface="MS PGothic" panose="020B0600070205080204" pitchFamily="34" charset="-128"/>
              </a:defRPr>
            </a:lvl3pPr>
            <a:lvl4pPr marL="1600200" indent="-228600" defTabSz="766763" eaLnBrk="0" hangingPunct="0">
              <a:defRPr>
                <a:solidFill>
                  <a:schemeClr val="tx1"/>
                </a:solidFill>
                <a:latin typeface="Arial" panose="020B0604020202020204" pitchFamily="34" charset="0"/>
                <a:ea typeface="MS PGothic" panose="020B0600070205080204" pitchFamily="34" charset="-128"/>
              </a:defRPr>
            </a:lvl4pPr>
            <a:lvl5pPr marL="2057400" indent="-228600" defTabSz="766763" eaLnBrk="0" hangingPunct="0">
              <a:defRPr>
                <a:solidFill>
                  <a:schemeClr val="tx1"/>
                </a:solidFill>
                <a:latin typeface="Arial" panose="020B0604020202020204" pitchFamily="34" charset="0"/>
                <a:ea typeface="MS PGothic" panose="020B0600070205080204" pitchFamily="34" charset="-128"/>
              </a:defRPr>
            </a:lvl5pPr>
            <a:lvl6pPr marL="25146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676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b="1" dirty="0">
                <a:solidFill>
                  <a:schemeClr val="bg2">
                    <a:lumMod val="50000"/>
                  </a:schemeClr>
                </a:solidFill>
                <a:latin typeface="Helvetica" pitchFamily="2" charset="0"/>
                <a:ea typeface="MS Gothic" panose="020B0609070205080204" pitchFamily="49" charset="-128"/>
              </a:rPr>
              <a:t>Standardization; OPEX savings; faster time to value</a:t>
            </a:r>
          </a:p>
        </p:txBody>
      </p:sp>
      <p:pic>
        <p:nvPicPr>
          <p:cNvPr id="117" name="Picture 116">
            <a:extLst>
              <a:ext uri="{FF2B5EF4-FFF2-40B4-BE49-F238E27FC236}">
                <a16:creationId xmlns:a16="http://schemas.microsoft.com/office/drawing/2014/main" id="{25EFEBD6-CF46-F746-8452-5328EFCAD23E}"/>
              </a:ext>
            </a:extLst>
          </p:cNvPr>
          <p:cNvPicPr>
            <a:picLocks noChangeAspect="1"/>
          </p:cNvPicPr>
          <p:nvPr/>
        </p:nvPicPr>
        <p:blipFill>
          <a:blip r:embed="rId3"/>
          <a:srcRect/>
          <a:stretch/>
        </p:blipFill>
        <p:spPr>
          <a:xfrm>
            <a:off x="373737" y="6217338"/>
            <a:ext cx="678839" cy="237593"/>
          </a:xfrm>
          <a:prstGeom prst="rect">
            <a:avLst/>
          </a:prstGeom>
        </p:spPr>
      </p:pic>
      <p:cxnSp>
        <p:nvCxnSpPr>
          <p:cNvPr id="3" name="Straight Connector 2">
            <a:extLst>
              <a:ext uri="{FF2B5EF4-FFF2-40B4-BE49-F238E27FC236}">
                <a16:creationId xmlns:a16="http://schemas.microsoft.com/office/drawing/2014/main" id="{52F8A2F2-EBC8-53E2-E5A7-71F5DCB74814}"/>
              </a:ext>
            </a:extLst>
          </p:cNvPr>
          <p:cNvCxnSpPr>
            <a:cxnSpLocks/>
          </p:cNvCxnSpPr>
          <p:nvPr/>
        </p:nvCxnSpPr>
        <p:spPr>
          <a:xfrm flipH="1">
            <a:off x="337457" y="1201784"/>
            <a:ext cx="11517086"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705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TotalTime>
  <Words>3024</Words>
  <Application>Microsoft Macintosh PowerPoint</Application>
  <PresentationFormat>Widescreen</PresentationFormat>
  <Paragraphs>256</Paragraphs>
  <Slides>18</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-apple-system</vt:lpstr>
      <vt:lpstr>Apple Chancery</vt:lpstr>
      <vt:lpstr>Arial</vt:lpstr>
      <vt:lpstr>Calibri</vt:lpstr>
      <vt:lpstr>Calibri Light</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Ashraf Sanadily</dc:creator>
  <cp:lastModifiedBy>Ashraf Sanadily</cp:lastModifiedBy>
  <cp:revision>10</cp:revision>
  <dcterms:created xsi:type="dcterms:W3CDTF">2023-07-17T10:47:43Z</dcterms:created>
  <dcterms:modified xsi:type="dcterms:W3CDTF">2023-09-12T10:48:21Z</dcterms:modified>
</cp:coreProperties>
</file>